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3" r:id="rId1"/>
    <p:sldMasterId id="2147484090" r:id="rId2"/>
  </p:sldMasterIdLst>
  <p:sldIdLst>
    <p:sldId id="256" r:id="rId3"/>
    <p:sldId id="258" r:id="rId4"/>
    <p:sldId id="259" r:id="rId5"/>
    <p:sldId id="268" r:id="rId6"/>
    <p:sldId id="269" r:id="rId7"/>
    <p:sldId id="270" r:id="rId8"/>
    <p:sldId id="271" r:id="rId9"/>
    <p:sldId id="272" r:id="rId10"/>
    <p:sldId id="273" r:id="rId11"/>
    <p:sldId id="274" r:id="rId12"/>
    <p:sldId id="275" r:id="rId13"/>
    <p:sldId id="260" r:id="rId14"/>
    <p:sldId id="263" r:id="rId15"/>
    <p:sldId id="261" r:id="rId16"/>
    <p:sldId id="264" r:id="rId17"/>
    <p:sldId id="265" r:id="rId18"/>
    <p:sldId id="266"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453863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279390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53235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69194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4173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307954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262801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2621733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2549726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a:xfrm>
            <a:off x="2416500" y="329307"/>
            <a:ext cx="4973915" cy="309201"/>
          </a:xfrm>
        </p:spPr>
        <p:txBody>
          <a:bodyPr/>
          <a:lstStyle/>
          <a:p>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CBABD88A-05B5-4C1B-B460-FD232AC527AE}" type="slidenum">
              <a:rPr lang="en-IN" smtClean="0"/>
              <a:t>‹#›</a:t>
            </a:fld>
            <a:endParaRPr lang="en-IN"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0720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798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30721806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5890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8479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ABD88A-05B5-4C1B-B460-FD232AC527AE}" type="slidenum">
              <a:rPr lang="en-IN" smtClean="0"/>
              <a:t>‹#›</a:t>
            </a:fld>
            <a:endParaRPr lang="en-IN"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3519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ABD88A-05B5-4C1B-B460-FD232AC527AE}" type="slidenum">
              <a:rPr lang="en-IN" smtClean="0"/>
              <a:t>‹#›</a:t>
            </a:fld>
            <a:endParaRPr lang="en-IN"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1885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327728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450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FADD728-22FF-4CD5-AAD4-722FB177FD9A}" type="datetimeFigureOut">
              <a:rPr lang="en-IN" smtClean="0"/>
              <a:t>20-12-2021</a:t>
            </a:fld>
            <a:endParaRPr lang="en-IN" dirty="0"/>
          </a:p>
        </p:txBody>
      </p:sp>
      <p:sp>
        <p:nvSpPr>
          <p:cNvPr id="6" name="Footer Placeholder 5"/>
          <p:cNvSpPr>
            <a:spLocks noGrp="1"/>
          </p:cNvSpPr>
          <p:nvPr>
            <p:ph type="ftr" sz="quarter" idx="11"/>
          </p:nvPr>
        </p:nvSpPr>
        <p:spPr>
          <a:xfrm>
            <a:off x="1447382" y="318640"/>
            <a:ext cx="5541004" cy="320931"/>
          </a:xfrm>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9305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5146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0856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74078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13311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3669091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270910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60225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122006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ADD728-22FF-4CD5-AAD4-722FB177FD9A}" type="datetimeFigureOut">
              <a:rPr lang="en-IN" smtClean="0"/>
              <a:t>20-12-2021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spTree>
    <p:extLst>
      <p:ext uri="{BB962C8B-B14F-4D97-AF65-F5344CB8AC3E}">
        <p14:creationId xmlns:p14="http://schemas.microsoft.com/office/powerpoint/2010/main" val="412378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ABD88A-05B5-4C1B-B460-FD232AC527AE}" type="slidenum">
              <a:rPr lang="en-IN" smtClean="0"/>
              <a:t>‹#›</a:t>
            </a:fld>
            <a:endParaRPr lang="en-IN" dirty="0"/>
          </a:p>
        </p:txBody>
      </p:sp>
      <p:sp>
        <p:nvSpPr>
          <p:cNvPr id="5" name="Date Placeholder 4"/>
          <p:cNvSpPr>
            <a:spLocks noGrp="1"/>
          </p:cNvSpPr>
          <p:nvPr>
            <p:ph type="dt" sz="half" idx="10"/>
          </p:nvPr>
        </p:nvSpPr>
        <p:spPr/>
        <p:txBody>
          <a:bodyPr/>
          <a:lstStyle/>
          <a:p>
            <a:fld id="{EFADD728-22FF-4CD5-AAD4-722FB177FD9A}" type="datetimeFigureOut">
              <a:rPr lang="en-IN" smtClean="0"/>
              <a:t>20-12-2021</a:t>
            </a:fld>
            <a:endParaRPr lang="en-IN" dirty="0"/>
          </a:p>
        </p:txBody>
      </p:sp>
    </p:spTree>
    <p:extLst>
      <p:ext uri="{BB962C8B-B14F-4D97-AF65-F5344CB8AC3E}">
        <p14:creationId xmlns:p14="http://schemas.microsoft.com/office/powerpoint/2010/main" val="99465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ADD728-22FF-4CD5-AAD4-722FB177FD9A}" type="datetimeFigureOut">
              <a:rPr lang="en-IN" smtClean="0"/>
              <a:t>20-12-2021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ABD88A-05B5-4C1B-B460-FD232AC527AE}" type="slidenum">
              <a:rPr lang="en-IN" smtClean="0"/>
              <a:t>‹#›</a:t>
            </a:fld>
            <a:endParaRPr lang="en-IN" dirty="0"/>
          </a:p>
        </p:txBody>
      </p:sp>
    </p:spTree>
    <p:extLst>
      <p:ext uri="{BB962C8B-B14F-4D97-AF65-F5344CB8AC3E}">
        <p14:creationId xmlns:p14="http://schemas.microsoft.com/office/powerpoint/2010/main" val="3176655024"/>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b="-1299"/>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FADD728-22FF-4CD5-AAD4-722FB177FD9A}" type="datetimeFigureOut">
              <a:rPr lang="en-IN" smtClean="0"/>
              <a:t>20-12-2021</a:t>
            </a:fld>
            <a:endParaRPr lang="en-IN"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ABD88A-05B5-4C1B-B460-FD232AC527AE}" type="slidenum">
              <a:rPr lang="en-IN" smtClean="0"/>
              <a:t>‹#›</a:t>
            </a:fld>
            <a:endParaRPr lang="en-IN"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00350"/>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46A17-A0CB-44B7-A541-BA737B52C53E}"/>
              </a:ext>
            </a:extLst>
          </p:cNvPr>
          <p:cNvSpPr>
            <a:spLocks noGrp="1"/>
          </p:cNvSpPr>
          <p:nvPr>
            <p:ph type="ctrTitle"/>
          </p:nvPr>
        </p:nvSpPr>
        <p:spPr>
          <a:xfrm>
            <a:off x="1616765" y="874643"/>
            <a:ext cx="8469238" cy="3273287"/>
          </a:xfrm>
        </p:spPr>
        <p:txBody>
          <a:bodyPr>
            <a:normAutofit fontScale="90000"/>
          </a:bodyPr>
          <a:lstStyle/>
          <a:p>
            <a:pPr algn="ctr"/>
            <a:r>
              <a:rPr lang="en-US" sz="4400" dirty="0">
                <a:solidFill>
                  <a:schemeClr val="tx1"/>
                </a:solidFill>
              </a:rPr>
              <a:t>Computer Graphics</a:t>
            </a:r>
            <a:br>
              <a:rPr lang="en-US" sz="4400" dirty="0">
                <a:solidFill>
                  <a:schemeClr val="tx1"/>
                </a:solidFill>
              </a:rPr>
            </a:br>
            <a:r>
              <a:rPr lang="en-US" sz="4400" dirty="0">
                <a:solidFill>
                  <a:schemeClr val="tx1"/>
                </a:solidFill>
              </a:rPr>
              <a:t>and Multimedia</a:t>
            </a:r>
            <a:br>
              <a:rPr lang="en-US" sz="4400" dirty="0">
                <a:solidFill>
                  <a:schemeClr val="tx1"/>
                </a:solidFill>
              </a:rPr>
            </a:br>
            <a:br>
              <a:rPr lang="en-US" sz="1400" dirty="0">
                <a:solidFill>
                  <a:schemeClr val="tx1"/>
                </a:solidFill>
              </a:rPr>
            </a:br>
            <a:r>
              <a:rPr lang="en-US" sz="3600" dirty="0">
                <a:solidFill>
                  <a:schemeClr val="tx1"/>
                </a:solidFill>
              </a:rPr>
              <a:t>PROJECT: -</a:t>
            </a:r>
            <a:br>
              <a:rPr lang="en-US" sz="3600" dirty="0">
                <a:solidFill>
                  <a:schemeClr val="tx1"/>
                </a:solidFill>
              </a:rPr>
            </a:br>
            <a:r>
              <a:rPr lang="en-US" sz="3600" dirty="0">
                <a:solidFill>
                  <a:schemeClr val="tx1"/>
                </a:solidFill>
              </a:rPr>
              <a:t>‘</a:t>
            </a:r>
            <a:r>
              <a:rPr lang="en-US" sz="3600" b="1" dirty="0">
                <a:solidFill>
                  <a:schemeClr val="tx1"/>
                </a:solidFill>
              </a:rPr>
              <a:t>Visual representation of</a:t>
            </a:r>
            <a:br>
              <a:rPr lang="en-US" sz="3600" b="1" dirty="0">
                <a:solidFill>
                  <a:schemeClr val="tx1"/>
                </a:solidFill>
              </a:rPr>
            </a:br>
            <a:r>
              <a:rPr lang="en-US" sz="3600" b="1" dirty="0">
                <a:solidFill>
                  <a:schemeClr val="tx1"/>
                </a:solidFill>
              </a:rPr>
              <a:t>Car stopping due to friction’</a:t>
            </a:r>
            <a:endParaRPr lang="en-IN" sz="3600" b="1" dirty="0">
              <a:solidFill>
                <a:schemeClr val="tx1"/>
              </a:solidFill>
            </a:endParaRPr>
          </a:p>
        </p:txBody>
      </p:sp>
      <p:sp>
        <p:nvSpPr>
          <p:cNvPr id="3" name="Subtitle 2">
            <a:extLst>
              <a:ext uri="{FF2B5EF4-FFF2-40B4-BE49-F238E27FC236}">
                <a16:creationId xmlns:a16="http://schemas.microsoft.com/office/drawing/2014/main" id="{2A5E009C-EA5C-459F-BFE2-15B2E6B6924F}"/>
              </a:ext>
            </a:extLst>
          </p:cNvPr>
          <p:cNvSpPr>
            <a:spLocks noGrp="1"/>
          </p:cNvSpPr>
          <p:nvPr>
            <p:ph type="subTitle" idx="1"/>
          </p:nvPr>
        </p:nvSpPr>
        <p:spPr>
          <a:xfrm>
            <a:off x="6801465" y="4767864"/>
            <a:ext cx="3062353" cy="1371599"/>
          </a:xfrm>
        </p:spPr>
        <p:txBody>
          <a:bodyPr>
            <a:normAutofit/>
          </a:bodyPr>
          <a:lstStyle/>
          <a:p>
            <a:pPr algn="r"/>
            <a:r>
              <a:rPr lang="en-US" sz="2400" dirty="0">
                <a:solidFill>
                  <a:schemeClr val="tx1"/>
                </a:solidFill>
              </a:rPr>
              <a:t>Submitted by:-		</a:t>
            </a:r>
          </a:p>
          <a:p>
            <a:pPr>
              <a:lnSpc>
                <a:spcPct val="110000"/>
              </a:lnSpc>
              <a:spcBef>
                <a:spcPts val="400"/>
              </a:spcBef>
            </a:pPr>
            <a:r>
              <a:rPr lang="en-US" sz="2400" dirty="0">
                <a:solidFill>
                  <a:schemeClr val="tx1"/>
                </a:solidFill>
              </a:rPr>
              <a:t>Rishabh Gupta, 3C5	</a:t>
            </a:r>
          </a:p>
          <a:p>
            <a:pPr>
              <a:lnSpc>
                <a:spcPct val="110000"/>
              </a:lnSpc>
              <a:spcBef>
                <a:spcPts val="400"/>
              </a:spcBef>
            </a:pPr>
            <a:r>
              <a:rPr lang="en-US" sz="2400" dirty="0">
                <a:solidFill>
                  <a:schemeClr val="tx1"/>
                </a:solidFill>
              </a:rPr>
              <a:t>10914802720		</a:t>
            </a:r>
            <a:endParaRPr lang="en-IN" sz="2400" dirty="0">
              <a:solidFill>
                <a:schemeClr val="tx1"/>
              </a:solidFill>
            </a:endParaRPr>
          </a:p>
        </p:txBody>
      </p:sp>
      <p:sp>
        <p:nvSpPr>
          <p:cNvPr id="4" name="Subtitle 2">
            <a:extLst>
              <a:ext uri="{FF2B5EF4-FFF2-40B4-BE49-F238E27FC236}">
                <a16:creationId xmlns:a16="http://schemas.microsoft.com/office/drawing/2014/main" id="{2BFB9D0D-7CD1-47DE-B65C-F340E6C4D03F}"/>
              </a:ext>
            </a:extLst>
          </p:cNvPr>
          <p:cNvSpPr txBox="1">
            <a:spLocks/>
          </p:cNvSpPr>
          <p:nvPr/>
        </p:nvSpPr>
        <p:spPr>
          <a:xfrm>
            <a:off x="2328182" y="4772637"/>
            <a:ext cx="3062353" cy="1371599"/>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400" dirty="0">
                <a:solidFill>
                  <a:schemeClr val="tx1"/>
                </a:solidFill>
              </a:rPr>
              <a:t>Submitted To:-		</a:t>
            </a:r>
          </a:p>
          <a:p>
            <a:pPr algn="l"/>
            <a:r>
              <a:rPr lang="en-US" sz="2400" dirty="0">
                <a:solidFill>
                  <a:schemeClr val="tx1"/>
                </a:solidFill>
              </a:rPr>
              <a:t>Kavita Saxena Mam</a:t>
            </a:r>
          </a:p>
          <a:p>
            <a:pPr algn="l"/>
            <a:r>
              <a:rPr lang="en-US" sz="2400" dirty="0">
                <a:solidFill>
                  <a:schemeClr val="tx1"/>
                </a:solidFill>
              </a:rPr>
              <a:t>   CGM Prof.</a:t>
            </a:r>
          </a:p>
        </p:txBody>
      </p:sp>
    </p:spTree>
    <p:extLst>
      <p:ext uri="{BB962C8B-B14F-4D97-AF65-F5344CB8AC3E}">
        <p14:creationId xmlns:p14="http://schemas.microsoft.com/office/powerpoint/2010/main" val="31783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Mid-Point Circle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993913"/>
            <a:ext cx="8901006" cy="5506278"/>
          </a:xfrm>
        </p:spPr>
        <p:txBody>
          <a:bodyPr>
            <a:normAutofit/>
          </a:bodyPr>
          <a:lstStyle/>
          <a:p>
            <a:r>
              <a:rPr lang="en-IN" dirty="0">
                <a:solidFill>
                  <a:schemeClr val="accent2">
                    <a:lumMod val="50000"/>
                  </a:schemeClr>
                </a:solidFill>
                <a:latin typeface="Britannic Bold" panose="020B0903060703020204" pitchFamily="34" charset="0"/>
              </a:rPr>
              <a:t>Step 1 :-  </a:t>
            </a:r>
            <a:r>
              <a:rPr lang="en-IN" dirty="0">
                <a:solidFill>
                  <a:schemeClr val="accent2">
                    <a:lumMod val="75000"/>
                  </a:schemeClr>
                </a:solidFill>
                <a:latin typeface="Sitka Text" panose="02000505000000020004" pitchFamily="2" charset="0"/>
              </a:rPr>
              <a:t>Start</a:t>
            </a:r>
          </a:p>
          <a:p>
            <a:r>
              <a:rPr lang="en-IN" dirty="0">
                <a:solidFill>
                  <a:schemeClr val="accent2">
                    <a:lumMod val="50000"/>
                  </a:schemeClr>
                </a:solidFill>
                <a:latin typeface="Britannic Bold" panose="020B0903060703020204" pitchFamily="34" charset="0"/>
              </a:rPr>
              <a:t>Step 2 :-  </a:t>
            </a:r>
            <a:r>
              <a:rPr lang="en-IN" dirty="0">
                <a:solidFill>
                  <a:schemeClr val="accent2">
                    <a:lumMod val="75000"/>
                  </a:schemeClr>
                </a:solidFill>
                <a:latin typeface="Sitka Text" panose="02000505000000020004" pitchFamily="2" charset="0"/>
              </a:rPr>
              <a:t>Declare variable  x_centre, y_centre, Rad, x, y &amp; p.</a:t>
            </a:r>
          </a:p>
          <a:p>
            <a:r>
              <a:rPr lang="en-IN" dirty="0">
                <a:solidFill>
                  <a:schemeClr val="accent2">
                    <a:lumMod val="50000"/>
                  </a:schemeClr>
                </a:solidFill>
                <a:latin typeface="Britannic Bold" panose="020B0903060703020204" pitchFamily="34" charset="0"/>
              </a:rPr>
              <a:t>Step 3 :-  </a:t>
            </a:r>
            <a:r>
              <a:rPr lang="en-IN" dirty="0">
                <a:solidFill>
                  <a:schemeClr val="accent2">
                    <a:lumMod val="75000"/>
                  </a:schemeClr>
                </a:solidFill>
                <a:latin typeface="Sitka Text" panose="02000505000000020004" pitchFamily="2" charset="0"/>
              </a:rPr>
              <a:t>Assign x = 0,  y = Rad  &amp;  p = 1 – Rad. </a:t>
            </a:r>
          </a:p>
          <a:p>
            <a:pPr marL="342900" indent="-342900" defTabSz="457200">
              <a:spcBef>
                <a:spcPts val="1000"/>
              </a:spcBef>
              <a:buClr>
                <a:schemeClr val="accent1"/>
              </a:buClr>
              <a:buSzPct val="80000"/>
              <a:buFont typeface="Wingdings 3" charset="2"/>
              <a:buChar char=""/>
            </a:pPr>
            <a:r>
              <a:rPr lang="en-IN" dirty="0">
                <a:solidFill>
                  <a:schemeClr val="accent2">
                    <a:lumMod val="50000"/>
                  </a:schemeClr>
                </a:solidFill>
                <a:latin typeface="Britannic Bold" panose="020B0903060703020204" pitchFamily="34" charset="0"/>
              </a:rPr>
              <a:t>Step 4 :-  </a:t>
            </a:r>
            <a:r>
              <a:rPr lang="en-IN" dirty="0">
                <a:solidFill>
                  <a:schemeClr val="accent2">
                    <a:lumMod val="75000"/>
                  </a:schemeClr>
                </a:solidFill>
                <a:latin typeface="Sitka Text" panose="02000505000000020004" pitchFamily="2" charset="0"/>
              </a:rPr>
              <a:t>If p &gt; = 0  then</a:t>
            </a:r>
          </a:p>
          <a:p>
            <a:pPr marL="0" indent="0">
              <a:buNone/>
            </a:pPr>
            <a:r>
              <a:rPr lang="en-IN" dirty="0">
                <a:solidFill>
                  <a:schemeClr val="accent2">
                    <a:lumMod val="75000"/>
                  </a:schemeClr>
                </a:solidFill>
                <a:latin typeface="Sitka Text" panose="02000505000000020004" pitchFamily="2" charset="0"/>
              </a:rPr>
              <a:t>		                 x = x + 1</a:t>
            </a:r>
          </a:p>
          <a:p>
            <a:pPr marL="0" indent="0">
              <a:buNone/>
            </a:pPr>
            <a:r>
              <a:rPr lang="en-IN" dirty="0">
                <a:solidFill>
                  <a:schemeClr val="accent2">
                    <a:lumMod val="75000"/>
                  </a:schemeClr>
                </a:solidFill>
                <a:latin typeface="Sitka Text" panose="02000505000000020004" pitchFamily="2" charset="0"/>
              </a:rPr>
              <a:t>		                y = y – 1</a:t>
            </a:r>
          </a:p>
          <a:p>
            <a:pPr marL="0" indent="0">
              <a:buNone/>
            </a:pPr>
            <a:r>
              <a:rPr lang="en-IN" dirty="0">
                <a:solidFill>
                  <a:schemeClr val="accent2">
                    <a:lumMod val="75000"/>
                  </a:schemeClr>
                </a:solidFill>
                <a:latin typeface="Sitka Text" panose="02000505000000020004" pitchFamily="2" charset="0"/>
              </a:rPr>
              <a:t>		               p = p + 2*(x - y) + 5</a:t>
            </a:r>
          </a:p>
          <a:p>
            <a:pPr marL="400050" lvl="1" indent="0">
              <a:buNone/>
            </a:pPr>
            <a:r>
              <a:rPr lang="en-IN" dirty="0">
                <a:solidFill>
                  <a:schemeClr val="accent2">
                    <a:lumMod val="75000"/>
                  </a:schemeClr>
                </a:solidFill>
                <a:latin typeface="Sitka Text" panose="02000505000000020004" pitchFamily="2" charset="0"/>
              </a:rPr>
              <a:t>                else</a:t>
            </a:r>
          </a:p>
          <a:p>
            <a:pPr marL="0" indent="0" defTabSz="457200">
              <a:spcBef>
                <a:spcPts val="1000"/>
              </a:spcBef>
              <a:buClr>
                <a:schemeClr val="accent1"/>
              </a:buClr>
              <a:buSzPct val="80000"/>
              <a:buNone/>
            </a:pPr>
            <a:r>
              <a:rPr lang="en-IN" dirty="0">
                <a:solidFill>
                  <a:schemeClr val="accent2">
                    <a:lumMod val="75000"/>
                  </a:schemeClr>
                </a:solidFill>
                <a:latin typeface="Sitka Text" panose="02000505000000020004" pitchFamily="2" charset="0"/>
              </a:rPr>
              <a:t>		               p = p + 2x + 3</a:t>
            </a:r>
          </a:p>
          <a:p>
            <a:pPr marL="0" indent="0" defTabSz="457200">
              <a:spcBef>
                <a:spcPts val="1000"/>
              </a:spcBef>
              <a:buClr>
                <a:schemeClr val="accent1"/>
              </a:buClr>
              <a:buSzPct val="80000"/>
              <a:buNone/>
            </a:pPr>
            <a:r>
              <a:rPr lang="en-IN" dirty="0">
                <a:solidFill>
                  <a:schemeClr val="accent2">
                    <a:lumMod val="75000"/>
                  </a:schemeClr>
                </a:solidFill>
                <a:latin typeface="Sitka Text" panose="02000505000000020004" pitchFamily="2" charset="0"/>
              </a:rPr>
              <a:t>		                x = x + 1.</a:t>
            </a:r>
          </a:p>
          <a:p>
            <a:pPr marL="342900" indent="-342900" defTabSz="457200">
              <a:spcBef>
                <a:spcPts val="1000"/>
              </a:spcBef>
              <a:buClr>
                <a:schemeClr val="accent1"/>
              </a:buClr>
              <a:buSzPct val="80000"/>
              <a:buFont typeface="Wingdings 3" charset="2"/>
              <a:buChar char=""/>
            </a:pPr>
            <a:r>
              <a:rPr lang="en-IN" dirty="0">
                <a:solidFill>
                  <a:schemeClr val="accent2">
                    <a:lumMod val="50000"/>
                  </a:schemeClr>
                </a:solidFill>
                <a:latin typeface="Britannic Bold" panose="020B0903060703020204" pitchFamily="34" charset="0"/>
              </a:rPr>
              <a:t>Step 5 :-  </a:t>
            </a:r>
            <a:r>
              <a:rPr lang="en-IN" dirty="0">
                <a:solidFill>
                  <a:schemeClr val="accent2">
                    <a:lumMod val="75000"/>
                  </a:schemeClr>
                </a:solidFill>
                <a:latin typeface="Sitka Text" panose="02000505000000020004" pitchFamily="2" charset="0"/>
              </a:rPr>
              <a:t>Repeat Step 4 until x &lt; = y.</a:t>
            </a:r>
          </a:p>
          <a:p>
            <a:r>
              <a:rPr lang="en-IN" dirty="0">
                <a:solidFill>
                  <a:schemeClr val="accent2">
                    <a:lumMod val="50000"/>
                  </a:schemeClr>
                </a:solidFill>
                <a:latin typeface="Britannic Bold" panose="020B0903060703020204" pitchFamily="34" charset="0"/>
              </a:rPr>
              <a:t>Step 6 :-  </a:t>
            </a:r>
            <a:r>
              <a:rPr lang="en-IN" dirty="0">
                <a:solidFill>
                  <a:schemeClr val="accent2">
                    <a:lumMod val="75000"/>
                  </a:schemeClr>
                </a:solidFill>
                <a:latin typeface="Sitka Text" panose="02000505000000020004" pitchFamily="2" charset="0"/>
              </a:rPr>
              <a:t>End.</a:t>
            </a:r>
            <a:endParaRPr lang="en-IN" dirty="0"/>
          </a:p>
        </p:txBody>
      </p:sp>
    </p:spTree>
    <p:extLst>
      <p:ext uri="{BB962C8B-B14F-4D97-AF65-F5344CB8AC3E}">
        <p14:creationId xmlns:p14="http://schemas.microsoft.com/office/powerpoint/2010/main" val="1560043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Bresenham Circle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993913"/>
            <a:ext cx="8901006" cy="5506278"/>
          </a:xfrm>
        </p:spPr>
        <p:txBody>
          <a:bodyPr>
            <a:normAutofit/>
          </a:bodyPr>
          <a:lstStyle/>
          <a:p>
            <a:r>
              <a:rPr lang="en-IN" dirty="0">
                <a:solidFill>
                  <a:schemeClr val="accent2">
                    <a:lumMod val="50000"/>
                  </a:schemeClr>
                </a:solidFill>
                <a:latin typeface="Britannic Bold" panose="020B0903060703020204" pitchFamily="34" charset="0"/>
              </a:rPr>
              <a:t>Step 1 :-  </a:t>
            </a:r>
            <a:r>
              <a:rPr lang="en-IN" dirty="0">
                <a:solidFill>
                  <a:schemeClr val="accent2">
                    <a:lumMod val="75000"/>
                  </a:schemeClr>
                </a:solidFill>
                <a:latin typeface="Sitka Text" panose="02000505000000020004" pitchFamily="2" charset="0"/>
              </a:rPr>
              <a:t>Start</a:t>
            </a:r>
          </a:p>
          <a:p>
            <a:r>
              <a:rPr lang="en-IN" dirty="0">
                <a:solidFill>
                  <a:schemeClr val="accent2">
                    <a:lumMod val="50000"/>
                  </a:schemeClr>
                </a:solidFill>
                <a:latin typeface="Britannic Bold" panose="020B0903060703020204" pitchFamily="34" charset="0"/>
              </a:rPr>
              <a:t>Step 2 :-  </a:t>
            </a:r>
            <a:r>
              <a:rPr lang="en-IN" dirty="0">
                <a:solidFill>
                  <a:schemeClr val="accent2">
                    <a:lumMod val="75000"/>
                  </a:schemeClr>
                </a:solidFill>
                <a:latin typeface="Sitka Text" panose="02000505000000020004" pitchFamily="2" charset="0"/>
              </a:rPr>
              <a:t>Declare variable  x_centre, y_centre, Rad, x, y &amp; p.</a:t>
            </a:r>
          </a:p>
          <a:p>
            <a:r>
              <a:rPr lang="en-IN" dirty="0">
                <a:solidFill>
                  <a:schemeClr val="accent2">
                    <a:lumMod val="50000"/>
                  </a:schemeClr>
                </a:solidFill>
                <a:latin typeface="Britannic Bold" panose="020B0903060703020204" pitchFamily="34" charset="0"/>
              </a:rPr>
              <a:t>Step 3 :-  </a:t>
            </a:r>
            <a:r>
              <a:rPr lang="en-IN" dirty="0">
                <a:solidFill>
                  <a:schemeClr val="accent2">
                    <a:lumMod val="75000"/>
                  </a:schemeClr>
                </a:solidFill>
                <a:latin typeface="Sitka Text" panose="02000505000000020004" pitchFamily="2" charset="0"/>
              </a:rPr>
              <a:t>Assign x = 0,  y = Rad  &amp;  p = 3 – 2*Rad. </a:t>
            </a:r>
          </a:p>
          <a:p>
            <a:pPr marL="342900" indent="-342900" defTabSz="457200">
              <a:spcBef>
                <a:spcPts val="1000"/>
              </a:spcBef>
              <a:buClr>
                <a:schemeClr val="accent1"/>
              </a:buClr>
              <a:buSzPct val="80000"/>
              <a:buFont typeface="Wingdings 3" charset="2"/>
              <a:buChar char=""/>
            </a:pPr>
            <a:r>
              <a:rPr lang="en-IN" dirty="0">
                <a:solidFill>
                  <a:schemeClr val="accent2">
                    <a:lumMod val="50000"/>
                  </a:schemeClr>
                </a:solidFill>
                <a:latin typeface="Britannic Bold" panose="020B0903060703020204" pitchFamily="34" charset="0"/>
              </a:rPr>
              <a:t>Step 4 :-  </a:t>
            </a:r>
            <a:r>
              <a:rPr lang="en-IN" dirty="0">
                <a:solidFill>
                  <a:schemeClr val="accent2">
                    <a:lumMod val="75000"/>
                  </a:schemeClr>
                </a:solidFill>
                <a:latin typeface="Sitka Text" panose="02000505000000020004" pitchFamily="2" charset="0"/>
              </a:rPr>
              <a:t>If p &gt; = 0  then</a:t>
            </a:r>
          </a:p>
          <a:p>
            <a:pPr marL="0" indent="0">
              <a:buNone/>
            </a:pPr>
            <a:r>
              <a:rPr lang="en-IN" dirty="0">
                <a:solidFill>
                  <a:schemeClr val="accent2">
                    <a:lumMod val="75000"/>
                  </a:schemeClr>
                </a:solidFill>
                <a:latin typeface="Sitka Text" panose="02000505000000020004" pitchFamily="2" charset="0"/>
              </a:rPr>
              <a:t>		                 x = x + 1</a:t>
            </a:r>
          </a:p>
          <a:p>
            <a:pPr marL="0" indent="0">
              <a:buNone/>
            </a:pPr>
            <a:r>
              <a:rPr lang="en-IN" dirty="0">
                <a:solidFill>
                  <a:schemeClr val="accent2">
                    <a:lumMod val="75000"/>
                  </a:schemeClr>
                </a:solidFill>
                <a:latin typeface="Sitka Text" panose="02000505000000020004" pitchFamily="2" charset="0"/>
              </a:rPr>
              <a:t>		                y = y – 1</a:t>
            </a:r>
          </a:p>
          <a:p>
            <a:pPr marL="0" indent="0">
              <a:buNone/>
            </a:pPr>
            <a:r>
              <a:rPr lang="en-IN" dirty="0">
                <a:solidFill>
                  <a:schemeClr val="accent2">
                    <a:lumMod val="75000"/>
                  </a:schemeClr>
                </a:solidFill>
                <a:latin typeface="Sitka Text" panose="02000505000000020004" pitchFamily="2" charset="0"/>
              </a:rPr>
              <a:t>		               p = p + 4*(x - y) + 10</a:t>
            </a:r>
          </a:p>
          <a:p>
            <a:pPr marL="400050" lvl="1" indent="0">
              <a:buNone/>
            </a:pPr>
            <a:r>
              <a:rPr lang="en-IN" dirty="0">
                <a:solidFill>
                  <a:schemeClr val="accent2">
                    <a:lumMod val="75000"/>
                  </a:schemeClr>
                </a:solidFill>
                <a:latin typeface="Sitka Text" panose="02000505000000020004" pitchFamily="2" charset="0"/>
              </a:rPr>
              <a:t>                else</a:t>
            </a:r>
          </a:p>
          <a:p>
            <a:pPr marL="0" indent="0" defTabSz="457200">
              <a:spcBef>
                <a:spcPts val="1000"/>
              </a:spcBef>
              <a:buClr>
                <a:schemeClr val="accent1"/>
              </a:buClr>
              <a:buSzPct val="80000"/>
              <a:buNone/>
            </a:pPr>
            <a:r>
              <a:rPr lang="en-IN" dirty="0">
                <a:solidFill>
                  <a:schemeClr val="accent2">
                    <a:lumMod val="75000"/>
                  </a:schemeClr>
                </a:solidFill>
                <a:latin typeface="Sitka Text" panose="02000505000000020004" pitchFamily="2" charset="0"/>
              </a:rPr>
              <a:t>		               p = p + 4x + 6</a:t>
            </a:r>
          </a:p>
          <a:p>
            <a:pPr marL="0" indent="0" defTabSz="457200">
              <a:spcBef>
                <a:spcPts val="1000"/>
              </a:spcBef>
              <a:buClr>
                <a:schemeClr val="accent1"/>
              </a:buClr>
              <a:buSzPct val="80000"/>
              <a:buNone/>
            </a:pPr>
            <a:r>
              <a:rPr lang="en-IN" dirty="0">
                <a:solidFill>
                  <a:schemeClr val="accent2">
                    <a:lumMod val="75000"/>
                  </a:schemeClr>
                </a:solidFill>
                <a:latin typeface="Sitka Text" panose="02000505000000020004" pitchFamily="2" charset="0"/>
              </a:rPr>
              <a:t>		                x = x + 1.</a:t>
            </a:r>
          </a:p>
          <a:p>
            <a:pPr marL="342900" indent="-342900" defTabSz="457200">
              <a:spcBef>
                <a:spcPts val="1000"/>
              </a:spcBef>
              <a:buClr>
                <a:schemeClr val="accent1"/>
              </a:buClr>
              <a:buSzPct val="80000"/>
              <a:buFont typeface="Wingdings 3" charset="2"/>
              <a:buChar char=""/>
            </a:pPr>
            <a:r>
              <a:rPr lang="en-IN" dirty="0">
                <a:solidFill>
                  <a:schemeClr val="accent2">
                    <a:lumMod val="50000"/>
                  </a:schemeClr>
                </a:solidFill>
                <a:latin typeface="Britannic Bold" panose="020B0903060703020204" pitchFamily="34" charset="0"/>
              </a:rPr>
              <a:t>Step 5 :-  </a:t>
            </a:r>
            <a:r>
              <a:rPr lang="en-IN" dirty="0">
                <a:solidFill>
                  <a:schemeClr val="accent2">
                    <a:lumMod val="75000"/>
                  </a:schemeClr>
                </a:solidFill>
                <a:latin typeface="Sitka Text" panose="02000505000000020004" pitchFamily="2" charset="0"/>
              </a:rPr>
              <a:t>Repeat Step 4 until x &lt; = y.</a:t>
            </a:r>
          </a:p>
          <a:p>
            <a:r>
              <a:rPr lang="en-IN" dirty="0">
                <a:solidFill>
                  <a:schemeClr val="accent2">
                    <a:lumMod val="50000"/>
                  </a:schemeClr>
                </a:solidFill>
                <a:latin typeface="Britannic Bold" panose="020B0903060703020204" pitchFamily="34" charset="0"/>
              </a:rPr>
              <a:t>Step 6 :-  </a:t>
            </a:r>
            <a:r>
              <a:rPr lang="en-IN" dirty="0">
                <a:solidFill>
                  <a:schemeClr val="accent2">
                    <a:lumMod val="75000"/>
                  </a:schemeClr>
                </a:solidFill>
                <a:latin typeface="Sitka Text" panose="02000505000000020004" pitchFamily="2" charset="0"/>
              </a:rPr>
              <a:t>End.</a:t>
            </a:r>
            <a:endParaRPr lang="en-IN" dirty="0"/>
          </a:p>
        </p:txBody>
      </p:sp>
    </p:spTree>
    <p:extLst>
      <p:ext uri="{BB962C8B-B14F-4D97-AF65-F5344CB8AC3E}">
        <p14:creationId xmlns:p14="http://schemas.microsoft.com/office/powerpoint/2010/main" val="9083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A22E-7109-4F67-BB97-9651367C9B4C}"/>
              </a:ext>
            </a:extLst>
          </p:cNvPr>
          <p:cNvSpPr>
            <a:spLocks noGrp="1"/>
          </p:cNvSpPr>
          <p:nvPr>
            <p:ph type="title"/>
          </p:nvPr>
        </p:nvSpPr>
        <p:spPr>
          <a:xfrm>
            <a:off x="677334" y="602975"/>
            <a:ext cx="8596668" cy="755374"/>
          </a:xfrm>
        </p:spPr>
        <p:txBody>
          <a:bodyPr>
            <a:normAutofit/>
          </a:bodyPr>
          <a:lstStyle/>
          <a:p>
            <a:r>
              <a:rPr lang="en-US" dirty="0"/>
              <a:t>Description Of Driver Code Methods: -</a:t>
            </a:r>
            <a:endParaRPr lang="en-IN" dirty="0"/>
          </a:p>
        </p:txBody>
      </p:sp>
      <p:sp>
        <p:nvSpPr>
          <p:cNvPr id="3" name="Content Placeholder 2">
            <a:extLst>
              <a:ext uri="{FF2B5EF4-FFF2-40B4-BE49-F238E27FC236}">
                <a16:creationId xmlns:a16="http://schemas.microsoft.com/office/drawing/2014/main" id="{73462530-9823-4C85-AA1E-D27159B63B82}"/>
              </a:ext>
            </a:extLst>
          </p:cNvPr>
          <p:cNvSpPr>
            <a:spLocks noGrp="1"/>
          </p:cNvSpPr>
          <p:nvPr>
            <p:ph sz="quarter" idx="13"/>
          </p:nvPr>
        </p:nvSpPr>
        <p:spPr>
          <a:xfrm>
            <a:off x="677334" y="1378228"/>
            <a:ext cx="10308718" cy="5241234"/>
          </a:xfrm>
        </p:spPr>
        <p:txBody>
          <a:bodyPr>
            <a:noAutofit/>
          </a:bodyPr>
          <a:lstStyle/>
          <a:p>
            <a:r>
              <a:rPr lang="en-US" sz="2400" b="1" dirty="0"/>
              <a:t>void car(int x, int y, int BODY_COLOUR, int TYRE_COLOUR): </a:t>
            </a:r>
          </a:p>
          <a:p>
            <a:pPr marL="0" indent="0">
              <a:buNone/>
            </a:pPr>
            <a:r>
              <a:rPr lang="en-US" sz="200" dirty="0"/>
              <a:t>	</a:t>
            </a:r>
          </a:p>
          <a:p>
            <a:pPr marL="0" indent="0">
              <a:buNone/>
            </a:pPr>
            <a:r>
              <a:rPr lang="en-US" sz="2400" dirty="0"/>
              <a:t>	Draws a car onto the view-port with specified parameter:-</a:t>
            </a:r>
          </a:p>
          <a:p>
            <a:pPr marL="0" indent="0">
              <a:buNone/>
            </a:pPr>
            <a:r>
              <a:rPr lang="en-US" sz="2400" b="1" dirty="0"/>
              <a:t>		 i)</a:t>
            </a:r>
            <a:r>
              <a:rPr lang="en-US" sz="2400" dirty="0"/>
              <a:t> </a:t>
            </a:r>
            <a:r>
              <a:rPr lang="en-US" sz="2400" b="1" dirty="0"/>
              <a:t>x</a:t>
            </a:r>
            <a:r>
              <a:rPr lang="en-US" sz="2400" dirty="0"/>
              <a:t> : right-most (rear end) coordinate of car</a:t>
            </a:r>
          </a:p>
          <a:p>
            <a:pPr marL="0" indent="0">
              <a:buNone/>
            </a:pPr>
            <a:r>
              <a:rPr lang="en-US" sz="2400" b="1" dirty="0"/>
              <a:t>		ii)</a:t>
            </a:r>
            <a:r>
              <a:rPr lang="en-US" sz="2400" dirty="0"/>
              <a:t> </a:t>
            </a:r>
            <a:r>
              <a:rPr lang="en-US" sz="2400" b="1" dirty="0"/>
              <a:t>y</a:t>
            </a:r>
            <a:r>
              <a:rPr lang="en-US" sz="2400" dirty="0"/>
              <a:t> : bottom (base of car) coordinate of car</a:t>
            </a:r>
          </a:p>
          <a:p>
            <a:pPr marL="0" indent="0">
              <a:buNone/>
            </a:pPr>
            <a:r>
              <a:rPr lang="en-US" sz="2400" b="1" dirty="0"/>
              <a:t>      	iii)</a:t>
            </a:r>
            <a:r>
              <a:rPr lang="en-US" sz="2400" dirty="0"/>
              <a:t> </a:t>
            </a:r>
            <a:r>
              <a:rPr lang="en-US" sz="2400" b="1" dirty="0"/>
              <a:t>BODY_COLOUR </a:t>
            </a:r>
            <a:r>
              <a:rPr lang="en-US" sz="2400" dirty="0"/>
              <a:t>: colour of body of car (except wheels)</a:t>
            </a:r>
          </a:p>
          <a:p>
            <a:pPr marL="0" indent="0">
              <a:buNone/>
            </a:pPr>
            <a:r>
              <a:rPr lang="en-US" sz="2400" b="1" dirty="0"/>
              <a:t>		iv)</a:t>
            </a:r>
            <a:r>
              <a:rPr lang="en-US" sz="2400" dirty="0"/>
              <a:t> </a:t>
            </a:r>
            <a:r>
              <a:rPr lang="en-US" sz="2400" b="1" dirty="0"/>
              <a:t>TYRE_COLOUR </a:t>
            </a:r>
            <a:r>
              <a:rPr lang="en-US" sz="2400" dirty="0"/>
              <a:t>: colour of wheels of car</a:t>
            </a:r>
          </a:p>
          <a:p>
            <a:pPr marL="0" indent="0">
              <a:buNone/>
            </a:pPr>
            <a:endParaRPr lang="en-US" sz="200" dirty="0"/>
          </a:p>
          <a:p>
            <a:pPr marL="0" indent="0">
              <a:buNone/>
            </a:pPr>
            <a:endParaRPr lang="en-US" sz="200" dirty="0"/>
          </a:p>
          <a:p>
            <a:pPr marL="0" indent="0">
              <a:buNone/>
            </a:pPr>
            <a:endParaRPr lang="en-US" sz="200" dirty="0"/>
          </a:p>
          <a:p>
            <a:r>
              <a:rPr lang="en-US" sz="2400" b="1" dirty="0"/>
              <a:t>void road(int height , int COLOR):</a:t>
            </a:r>
          </a:p>
          <a:p>
            <a:pPr marL="0" indent="0">
              <a:buNone/>
            </a:pPr>
            <a:r>
              <a:rPr lang="en-US" sz="2400" dirty="0"/>
              <a:t>	Draws a rough gravel path at specified height and of specified COLOR.</a:t>
            </a:r>
          </a:p>
          <a:p>
            <a:pPr marL="0" indent="0">
              <a:buNone/>
            </a:pPr>
            <a:endParaRPr lang="en-US" sz="200" dirty="0"/>
          </a:p>
          <a:p>
            <a:pPr marL="0" indent="0">
              <a:buNone/>
            </a:pPr>
            <a:endParaRPr lang="en-US" sz="200" dirty="0"/>
          </a:p>
          <a:p>
            <a:endParaRPr lang="en-IN" sz="2400" dirty="0"/>
          </a:p>
        </p:txBody>
      </p:sp>
    </p:spTree>
    <p:extLst>
      <p:ext uri="{BB962C8B-B14F-4D97-AF65-F5344CB8AC3E}">
        <p14:creationId xmlns:p14="http://schemas.microsoft.com/office/powerpoint/2010/main" val="8314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4608-9A70-4E59-84E1-445C7472305F}"/>
              </a:ext>
            </a:extLst>
          </p:cNvPr>
          <p:cNvSpPr>
            <a:spLocks noGrp="1"/>
          </p:cNvSpPr>
          <p:nvPr>
            <p:ph type="title"/>
          </p:nvPr>
        </p:nvSpPr>
        <p:spPr>
          <a:xfrm>
            <a:off x="677334" y="609600"/>
            <a:ext cx="8596668" cy="861391"/>
          </a:xfrm>
        </p:spPr>
        <p:txBody>
          <a:bodyPr/>
          <a:lstStyle/>
          <a:p>
            <a:r>
              <a:rPr lang="en-US" dirty="0"/>
              <a:t>Description Of Driver Code Methods: -</a:t>
            </a:r>
            <a:endParaRPr lang="en-IN" dirty="0"/>
          </a:p>
        </p:txBody>
      </p:sp>
      <p:sp>
        <p:nvSpPr>
          <p:cNvPr id="3" name="Content Placeholder 2">
            <a:extLst>
              <a:ext uri="{FF2B5EF4-FFF2-40B4-BE49-F238E27FC236}">
                <a16:creationId xmlns:a16="http://schemas.microsoft.com/office/drawing/2014/main" id="{4BDA7DD0-BD99-4939-BDEC-4789911DBD82}"/>
              </a:ext>
            </a:extLst>
          </p:cNvPr>
          <p:cNvSpPr>
            <a:spLocks noGrp="1"/>
          </p:cNvSpPr>
          <p:nvPr>
            <p:ph sz="quarter" idx="13"/>
          </p:nvPr>
        </p:nvSpPr>
        <p:spPr>
          <a:xfrm>
            <a:off x="677334" y="1470991"/>
            <a:ext cx="10600266" cy="4903304"/>
          </a:xfrm>
        </p:spPr>
        <p:txBody>
          <a:bodyPr>
            <a:normAutofit lnSpcReduction="10000"/>
          </a:bodyPr>
          <a:lstStyle/>
          <a:p>
            <a:r>
              <a:rPr lang="en-US" sz="2400" b="1" dirty="0"/>
              <a:t>void night():</a:t>
            </a:r>
          </a:p>
          <a:p>
            <a:pPr marL="0" indent="0">
              <a:buNone/>
            </a:pPr>
            <a:r>
              <a:rPr lang="en-US" sz="2400" dirty="0"/>
              <a:t>	Draws a complete night view with sky full of stars and an adorable moon.</a:t>
            </a:r>
          </a:p>
          <a:p>
            <a:endParaRPr lang="en-US" sz="1200" b="1" dirty="0"/>
          </a:p>
          <a:p>
            <a:r>
              <a:rPr lang="en-US" sz="2400" b="1" dirty="0"/>
              <a:t>void dust(int height):</a:t>
            </a:r>
          </a:p>
          <a:p>
            <a:pPr marL="0" indent="0">
              <a:buNone/>
            </a:pPr>
            <a:r>
              <a:rPr lang="en-US" sz="2400" dirty="0"/>
              <a:t>	Visualize the effect of dust-particles at time of stopping.</a:t>
            </a:r>
          </a:p>
          <a:p>
            <a:pPr marL="0" indent="0">
              <a:buNone/>
            </a:pPr>
            <a:endParaRPr lang="en-US" sz="1200" dirty="0"/>
          </a:p>
          <a:p>
            <a:r>
              <a:rPr lang="en-US" sz="2400" b="1" dirty="0"/>
              <a:t>void myinfo():</a:t>
            </a:r>
          </a:p>
          <a:p>
            <a:pPr marL="0" indent="0">
              <a:buNone/>
            </a:pPr>
            <a:r>
              <a:rPr lang="en-US" sz="2400" dirty="0"/>
              <a:t>	Introduces the creator of the project (of course ME!)</a:t>
            </a:r>
          </a:p>
          <a:p>
            <a:pPr marL="0" indent="0">
              <a:buNone/>
            </a:pPr>
            <a:endParaRPr lang="en-US" sz="1200" dirty="0"/>
          </a:p>
          <a:p>
            <a:r>
              <a:rPr lang="en-US" sz="2400" b="1" dirty="0"/>
              <a:t>void project info():</a:t>
            </a:r>
          </a:p>
          <a:p>
            <a:pPr marL="0" indent="0">
              <a:buNone/>
            </a:pPr>
            <a:r>
              <a:rPr lang="en-US" sz="2400" dirty="0"/>
              <a:t>	Introduces the Project Name in a beautiful way!</a:t>
            </a:r>
          </a:p>
          <a:p>
            <a:endParaRPr lang="en-IN" sz="2400" dirty="0"/>
          </a:p>
        </p:txBody>
      </p:sp>
    </p:spTree>
    <p:extLst>
      <p:ext uri="{BB962C8B-B14F-4D97-AF65-F5344CB8AC3E}">
        <p14:creationId xmlns:p14="http://schemas.microsoft.com/office/powerpoint/2010/main" val="415479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913C-266C-4BC5-A64D-C1AE63BBDC6F}"/>
              </a:ext>
            </a:extLst>
          </p:cNvPr>
          <p:cNvSpPr>
            <a:spLocks noGrp="1"/>
          </p:cNvSpPr>
          <p:nvPr>
            <p:ph type="title"/>
          </p:nvPr>
        </p:nvSpPr>
        <p:spPr>
          <a:xfrm>
            <a:off x="677334" y="609600"/>
            <a:ext cx="8596668" cy="742122"/>
          </a:xfrm>
        </p:spPr>
        <p:txBody>
          <a:bodyPr>
            <a:normAutofit/>
          </a:bodyPr>
          <a:lstStyle/>
          <a:p>
            <a:r>
              <a:rPr lang="en-US" dirty="0"/>
              <a:t>Ideology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5D231-B136-4ED3-9300-E56B3E026227}"/>
                  </a:ext>
                </a:extLst>
              </p:cNvPr>
              <p:cNvSpPr>
                <a:spLocks noGrp="1"/>
              </p:cNvSpPr>
              <p:nvPr>
                <p:ph sz="quarter" idx="13"/>
              </p:nvPr>
            </p:nvSpPr>
            <p:spPr>
              <a:xfrm>
                <a:off x="677334" y="1444487"/>
                <a:ext cx="9049762" cy="4982817"/>
              </a:xfrm>
            </p:spPr>
            <p:txBody>
              <a:bodyPr>
                <a:normAutofit/>
              </a:bodyPr>
              <a:lstStyle/>
              <a:p>
                <a:r>
                  <a:rPr lang="en-US" sz="2400" dirty="0"/>
                  <a:t>Let’s recall our concepts about friction. So basically what friction does is deceleration of the speed with which the car was travelling earlier.</a:t>
                </a:r>
              </a:p>
              <a:p>
                <a:r>
                  <a:rPr lang="en-US" sz="2400" dirty="0"/>
                  <a:t>A particular road has its own coefficient of friction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𝑘</m:t>
                        </m:r>
                      </m:e>
                      <m:sub>
                        <m:r>
                          <a:rPr lang="en-US" sz="2400">
                            <a:latin typeface="Cambria Math" panose="02040503050406030204" pitchFamily="18" charset="0"/>
                          </a:rPr>
                          <m:t>𝑓</m:t>
                        </m:r>
                        <m:r>
                          <a:rPr lang="en-US" sz="2400">
                            <a:latin typeface="Cambria Math" panose="02040503050406030204" pitchFamily="18" charset="0"/>
                          </a:rPr>
                          <m:t> </m:t>
                        </m:r>
                      </m:sub>
                    </m:sSub>
                    <m:r>
                      <a:rPr lang="en-US" sz="2400">
                        <a:latin typeface="Cambria Math" panose="02040503050406030204" pitchFamily="18" charset="0"/>
                      </a:rPr>
                      <m:t>=0.1</m:t>
                    </m:r>
                  </m:oMath>
                </a14:m>
                <a:r>
                  <a:rPr lang="en-US" sz="2400" dirty="0"/>
                  <a:t> for us) which is multiplied by the constant of gravity          </a:t>
                </a:r>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=9.81 </m:t>
                    </m:r>
                  </m:oMath>
                </a14:m>
                <a:r>
                  <a:rPr lang="en-US" sz="2400" dirty="0"/>
                  <a:t>to get the retardation as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𝑓</m:t>
                        </m:r>
                        <m:r>
                          <a:rPr lang="en-US" sz="2400" b="0" i="1" smtClean="0">
                            <a:latin typeface="Cambria Math" panose="02040503050406030204" pitchFamily="18" charset="0"/>
                          </a:rPr>
                          <m:t> </m:t>
                        </m:r>
                      </m:sub>
                    </m:sSub>
                    <m:r>
                      <a:rPr lang="en-US" sz="2400" b="0" i="1" smtClean="0">
                        <a:latin typeface="Cambria Math" panose="02040503050406030204" pitchFamily="18" charset="0"/>
                      </a:rPr>
                      <m:t>∗</m:t>
                    </m:r>
                    <m:r>
                      <a:rPr lang="en-US" sz="2400" b="0" i="1" smtClean="0">
                        <a:latin typeface="Cambria Math" panose="02040503050406030204" pitchFamily="18" charset="0"/>
                      </a:rPr>
                      <m:t>𝑔</m:t>
                    </m:r>
                  </m:oMath>
                </a14:m>
                <a:r>
                  <a:rPr lang="en-US" sz="2400" dirty="0"/>
                  <a:t>. We define this product 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𝑟𝑒𝑡</m:t>
                        </m:r>
                        <m:r>
                          <a:rPr lang="en-US" sz="2400" b="0" i="1" smtClean="0">
                            <a:latin typeface="Cambria Math" panose="02040503050406030204" pitchFamily="18" charset="0"/>
                          </a:rPr>
                          <m:t>.</m:t>
                        </m:r>
                      </m:sub>
                    </m:sSub>
                    <m:r>
                      <a:rPr lang="en-US" sz="2400" i="1" smtClean="0">
                        <a:latin typeface="Cambria Math" panose="02040503050406030204" pitchFamily="18" charset="0"/>
                      </a:rPr>
                      <m:t> </m:t>
                    </m:r>
                  </m:oMath>
                </a14:m>
                <a:r>
                  <a:rPr lang="en-US" sz="2400" dirty="0"/>
                  <a:t>(the retardation).</a:t>
                </a:r>
              </a:p>
              <a:p>
                <a:r>
                  <a:rPr lang="en-US" sz="2400" dirty="0"/>
                  <a:t>Now there will be an initial velocity with which the car will be moving since the start (we will ask user for this value). And due to friction, there will be some decrease in speed and finally the speed will turn out to be 0.</a:t>
                </a:r>
              </a:p>
            </p:txBody>
          </p:sp>
        </mc:Choice>
        <mc:Fallback xmlns="">
          <p:sp>
            <p:nvSpPr>
              <p:cNvPr id="3" name="Content Placeholder 2">
                <a:extLst>
                  <a:ext uri="{FF2B5EF4-FFF2-40B4-BE49-F238E27FC236}">
                    <a16:creationId xmlns:a16="http://schemas.microsoft.com/office/drawing/2014/main" id="{7EB5D231-B136-4ED3-9300-E56B3E026227}"/>
                  </a:ext>
                </a:extLst>
              </p:cNvPr>
              <p:cNvSpPr>
                <a:spLocks noGrp="1" noRot="1" noChangeAspect="1" noMove="1" noResize="1" noEditPoints="1" noAdjustHandles="1" noChangeArrowheads="1" noChangeShapeType="1" noTextEdit="1"/>
              </p:cNvSpPr>
              <p:nvPr>
                <p:ph sz="quarter" idx="13"/>
              </p:nvPr>
            </p:nvSpPr>
            <p:spPr>
              <a:xfrm>
                <a:off x="677334" y="1444487"/>
                <a:ext cx="9049762" cy="4982817"/>
              </a:xfrm>
              <a:blipFill>
                <a:blip r:embed="rId2"/>
                <a:stretch>
                  <a:fillRect l="-539" t="-979" r="-1616"/>
                </a:stretch>
              </a:blipFill>
            </p:spPr>
            <p:txBody>
              <a:bodyPr/>
              <a:lstStyle/>
              <a:p>
                <a:r>
                  <a:rPr lang="en-IN">
                    <a:noFill/>
                  </a:rPr>
                  <a:t> </a:t>
                </a:r>
              </a:p>
            </p:txBody>
          </p:sp>
        </mc:Fallback>
      </mc:AlternateContent>
    </p:spTree>
    <p:extLst>
      <p:ext uri="{BB962C8B-B14F-4D97-AF65-F5344CB8AC3E}">
        <p14:creationId xmlns:p14="http://schemas.microsoft.com/office/powerpoint/2010/main" val="14171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629D-1A5D-4F7A-AA17-68F22D172124}"/>
              </a:ext>
            </a:extLst>
          </p:cNvPr>
          <p:cNvSpPr>
            <a:spLocks noGrp="1"/>
          </p:cNvSpPr>
          <p:nvPr>
            <p:ph type="title"/>
          </p:nvPr>
        </p:nvSpPr>
        <p:spPr>
          <a:xfrm>
            <a:off x="677334" y="609600"/>
            <a:ext cx="8596668" cy="786063"/>
          </a:xfrm>
        </p:spPr>
        <p:txBody>
          <a:bodyPr/>
          <a:lstStyle/>
          <a:p>
            <a:r>
              <a:rPr lang="en-US" dirty="0"/>
              <a:t>Calculations: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FD1AD-AD0B-4BB8-9C60-3E888A590E90}"/>
                  </a:ext>
                </a:extLst>
              </p:cNvPr>
              <p:cNvSpPr>
                <a:spLocks noGrp="1"/>
              </p:cNvSpPr>
              <p:nvPr>
                <p:ph sz="quarter" idx="13"/>
              </p:nvPr>
            </p:nvSpPr>
            <p:spPr>
              <a:xfrm>
                <a:off x="677333" y="1395663"/>
                <a:ext cx="9593102" cy="5283433"/>
              </a:xfrm>
            </p:spPr>
            <p:txBody>
              <a:bodyPr>
                <a:noAutofit/>
              </a:bodyPr>
              <a:lstStyle/>
              <a:p>
                <a:r>
                  <a:rPr lang="en-US" sz="2400" dirty="0"/>
                  <a:t>Acc. To the First equation of Motion,</a:t>
                </a:r>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𝒂𝒕</m:t>
                      </m:r>
                    </m:oMath>
                  </m:oMathPara>
                </a14:m>
                <a:endParaRPr lang="en-US" sz="2400" b="1" dirty="0"/>
              </a:p>
              <a:p>
                <a:pPr marL="0" indent="0">
                  <a:buNone/>
                </a:pPr>
                <a:r>
                  <a:rPr lang="en-US" sz="2400" dirty="0"/>
                  <a:t>   Now since the final speed is 0, initial is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𝟎</m:t>
                        </m:r>
                      </m:sub>
                    </m:sSub>
                  </m:oMath>
                </a14:m>
                <a:r>
                  <a:rPr lang="en-US" sz="2400" dirty="0"/>
                  <a:t> (given by the user) and acceleration is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m:t>
                        </m:r>
                        <m:r>
                          <a:rPr lang="en-US" sz="2400" b="1" i="1" dirty="0" smtClean="0">
                            <a:latin typeface="Cambria Math" panose="02040503050406030204" pitchFamily="18" charset="0"/>
                          </a:rPr>
                          <m:t>𝒌</m:t>
                        </m:r>
                      </m:e>
                      <m:sub>
                        <m:r>
                          <a:rPr lang="en-US" sz="2400" b="1" i="1" dirty="0" smtClean="0">
                            <a:latin typeface="Cambria Math" panose="02040503050406030204" pitchFamily="18" charset="0"/>
                          </a:rPr>
                          <m:t>𝒇</m:t>
                        </m:r>
                      </m:sub>
                    </m:sSub>
                    <m:r>
                      <a:rPr lang="en-US" sz="2400" b="1" i="1" smtClean="0">
                        <a:latin typeface="Cambria Math" panose="02040503050406030204" pitchFamily="18" charset="0"/>
                      </a:rPr>
                      <m:t>∗</m:t>
                    </m:r>
                    <m:r>
                      <a:rPr lang="en-US" sz="2400" b="1" i="1" smtClean="0">
                        <a:latin typeface="Cambria Math" panose="02040503050406030204" pitchFamily="18" charset="0"/>
                      </a:rPr>
                      <m:t>𝒈</m:t>
                    </m:r>
                  </m:oMath>
                </a14:m>
                <a:r>
                  <a:rPr lang="en-US" sz="2400" b="1" dirty="0"/>
                  <a:t>,</a:t>
                </a:r>
              </a:p>
              <a:p>
                <a:pPr marL="0" indent="0">
                  <a:buNone/>
                </a:pPr>
                <a:r>
                  <a:rPr lang="en-US" sz="2400" dirty="0"/>
                  <a:t>put the values to get the time as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𝟎</m:t>
                            </m:r>
                          </m:sub>
                        </m:sSub>
                      </m:num>
                      <m:den>
                        <m:r>
                          <a:rPr lang="en-US" sz="2400" b="1" i="1" smtClean="0">
                            <a:latin typeface="Cambria Math" panose="02040503050406030204" pitchFamily="18" charset="0"/>
                          </a:rPr>
                          <m:t>𝒂</m:t>
                        </m:r>
                      </m:den>
                    </m:f>
                  </m:oMath>
                </a14:m>
                <a:r>
                  <a:rPr lang="en-US" sz="2400" b="1" dirty="0"/>
                  <a:t>.</a:t>
                </a:r>
                <a:r>
                  <a:rPr lang="en-US" sz="2400" dirty="0"/>
                  <a:t> </a:t>
                </a:r>
              </a:p>
              <a:p>
                <a:pPr marL="0" indent="0">
                  <a:buNone/>
                </a:pPr>
                <a:endParaRPr lang="en-US" sz="500" dirty="0"/>
              </a:p>
              <a:p>
                <a:r>
                  <a:rPr lang="en-US" sz="2400" dirty="0"/>
                  <a:t>Initially, </a:t>
                </a:r>
                <a14:m>
                  <m:oMath xmlns:m="http://schemas.openxmlformats.org/officeDocument/2006/math">
                    <m:r>
                      <a:rPr lang="en-US" sz="2400" b="1" i="1" smtClean="0">
                        <a:latin typeface="Cambria Math" panose="02040503050406030204" pitchFamily="18" charset="0"/>
                      </a:rPr>
                      <m:t>𝒕</m:t>
                    </m:r>
                  </m:oMath>
                </a14:m>
                <a:r>
                  <a:rPr lang="en-US" sz="2400" dirty="0"/>
                  <a:t> is set to </a:t>
                </a:r>
                <a14:m>
                  <m:oMath xmlns:m="http://schemas.openxmlformats.org/officeDocument/2006/math">
                    <m:r>
                      <a:rPr lang="en-US" sz="2400" b="1" i="1" smtClean="0">
                        <a:latin typeface="Cambria Math" panose="02040503050406030204" pitchFamily="18" charset="0"/>
                      </a:rPr>
                      <m:t>𝟎</m:t>
                    </m:r>
                  </m:oMath>
                </a14:m>
                <a:r>
                  <a:rPr lang="en-US" sz="2400" dirty="0"/>
                  <a:t>. A loop realizes the time form </a:t>
                </a:r>
                <a14:m>
                  <m:oMath xmlns:m="http://schemas.openxmlformats.org/officeDocument/2006/math">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𝟎</m:t>
                    </m:r>
                  </m:oMath>
                </a14:m>
                <a:r>
                  <a:rPr lang="en-US" sz="2400" dirty="0"/>
                  <a:t> to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 </m:t>
                    </m:r>
                  </m:oMath>
                </a14:m>
                <a:r>
                  <a:rPr lang="en-US" sz="2400" dirty="0"/>
                  <a:t>.</a:t>
                </a:r>
              </a:p>
              <a:p>
                <a:endParaRPr lang="en-US" sz="2400" dirty="0"/>
              </a:p>
            </p:txBody>
          </p:sp>
        </mc:Choice>
        <mc:Fallback xmlns="">
          <p:sp>
            <p:nvSpPr>
              <p:cNvPr id="3" name="Content Placeholder 2">
                <a:extLst>
                  <a:ext uri="{FF2B5EF4-FFF2-40B4-BE49-F238E27FC236}">
                    <a16:creationId xmlns:a16="http://schemas.microsoft.com/office/drawing/2014/main" id="{8EDFD1AD-AD0B-4BB8-9C60-3E888A590E90}"/>
                  </a:ext>
                </a:extLst>
              </p:cNvPr>
              <p:cNvSpPr>
                <a:spLocks noGrp="1" noRot="1" noChangeAspect="1" noMove="1" noResize="1" noEditPoints="1" noAdjustHandles="1" noChangeArrowheads="1" noChangeShapeType="1" noTextEdit="1"/>
              </p:cNvSpPr>
              <p:nvPr>
                <p:ph sz="quarter" idx="13"/>
              </p:nvPr>
            </p:nvSpPr>
            <p:spPr>
              <a:xfrm>
                <a:off x="677333" y="1395663"/>
                <a:ext cx="9593102" cy="5283433"/>
              </a:xfrm>
              <a:blipFill>
                <a:blip r:embed="rId2"/>
                <a:stretch>
                  <a:fillRect l="-953" t="-923" r="-1144"/>
                </a:stretch>
              </a:blipFill>
            </p:spPr>
            <p:txBody>
              <a:bodyPr/>
              <a:lstStyle/>
              <a:p>
                <a:r>
                  <a:rPr lang="en-IN">
                    <a:noFill/>
                  </a:rPr>
                  <a:t> </a:t>
                </a:r>
              </a:p>
            </p:txBody>
          </p:sp>
        </mc:Fallback>
      </mc:AlternateContent>
    </p:spTree>
    <p:extLst>
      <p:ext uri="{BB962C8B-B14F-4D97-AF65-F5344CB8AC3E}">
        <p14:creationId xmlns:p14="http://schemas.microsoft.com/office/powerpoint/2010/main" val="292162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629D-1A5D-4F7A-AA17-68F22D172124}"/>
              </a:ext>
            </a:extLst>
          </p:cNvPr>
          <p:cNvSpPr>
            <a:spLocks noGrp="1"/>
          </p:cNvSpPr>
          <p:nvPr>
            <p:ph type="title"/>
          </p:nvPr>
        </p:nvSpPr>
        <p:spPr>
          <a:xfrm>
            <a:off x="677334" y="609600"/>
            <a:ext cx="8596668" cy="786063"/>
          </a:xfrm>
        </p:spPr>
        <p:txBody>
          <a:bodyPr/>
          <a:lstStyle/>
          <a:p>
            <a:r>
              <a:rPr lang="en-US" dirty="0"/>
              <a:t>Calculations: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FD1AD-AD0B-4BB8-9C60-3E888A590E90}"/>
                  </a:ext>
                </a:extLst>
              </p:cNvPr>
              <p:cNvSpPr>
                <a:spLocks noGrp="1"/>
              </p:cNvSpPr>
              <p:nvPr>
                <p:ph sz="quarter" idx="13"/>
              </p:nvPr>
            </p:nvSpPr>
            <p:spPr>
              <a:xfrm>
                <a:off x="677333" y="1395663"/>
                <a:ext cx="9579850" cy="5283433"/>
              </a:xfrm>
            </p:spPr>
            <p:txBody>
              <a:bodyPr>
                <a:noAutofit/>
              </a:bodyPr>
              <a:lstStyle/>
              <a:p>
                <a:pPr marL="347472" indent="-347472" algn="l" rtl="0" eaLnBrk="1" latinLnBrk="0" hangingPunct="1">
                  <a:spcBef>
                    <a:spcPts val="1000"/>
                  </a:spcBef>
                  <a:spcAft>
                    <a:spcPts val="0"/>
                  </a:spcAft>
                  <a:buClr>
                    <a:schemeClr val="accent1"/>
                  </a:buClr>
                  <a:buSzPct val="80000"/>
                  <a:buFont typeface="Wingdings 3" panose="05040102010807070707" pitchFamily="18" charset="2"/>
                  <a:buChar char="u"/>
                </a:pPr>
                <a14:m>
                  <m:oMath xmlns:m="http://schemas.openxmlformats.org/officeDocument/2006/math">
                    <m:r>
                      <a:rPr lang="en-US" sz="2400" b="1" i="1" kern="1200" smtClean="0">
                        <a:solidFill>
                          <a:schemeClr val="tx1"/>
                        </a:solidFill>
                        <a:effectLst/>
                        <a:latin typeface="Cambria Math" panose="02040503050406030204" pitchFamily="18" charset="0"/>
                      </a:rPr>
                      <m:t>𝒙</m:t>
                    </m:r>
                  </m:oMath>
                </a14:m>
                <a:r>
                  <a:rPr lang="en-US" sz="2400" kern="1200" dirty="0">
                    <a:solidFill>
                      <a:schemeClr val="tx1"/>
                    </a:solidFill>
                    <a:effectLst/>
                    <a:latin typeface="Trebuchet MS" panose="020B0603020202020204" pitchFamily="34" charset="0"/>
                  </a:rPr>
                  <a:t> - coordinate of car changes by </a:t>
                </a:r>
                <a14:m>
                  <m:oMath xmlns:m="http://schemas.openxmlformats.org/officeDocument/2006/math">
                    <m:r>
                      <a:rPr lang="en-US" sz="2400" b="1" i="1" kern="1200">
                        <a:solidFill>
                          <a:schemeClr val="tx1"/>
                        </a:solidFill>
                        <a:effectLst/>
                        <a:latin typeface="Cambria Math" panose="02040503050406030204" pitchFamily="18" charset="0"/>
                      </a:rPr>
                      <m:t>𝒅𝒙</m:t>
                    </m:r>
                  </m:oMath>
                </a14:m>
                <a:r>
                  <a:rPr lang="en-US" sz="2400" kern="1200" dirty="0">
                    <a:solidFill>
                      <a:schemeClr val="tx1"/>
                    </a:solidFill>
                    <a:effectLst/>
                    <a:latin typeface="Trebuchet MS" panose="020B0603020202020204" pitchFamily="34" charset="0"/>
                  </a:rPr>
                  <a:t> units,</a:t>
                </a:r>
                <a:endParaRPr lang="en-IN" sz="2400" dirty="0">
                  <a:solidFill>
                    <a:schemeClr val="tx1"/>
                  </a:solidFill>
                  <a:effectLst/>
                </a:endParaRPr>
              </a:p>
              <a:p>
                <a:pPr marL="0" indent="0" algn="l" rtl="0" eaLnBrk="1" latinLnBrk="0" hangingPunct="1">
                  <a:spcBef>
                    <a:spcPts val="1000"/>
                  </a:spcBef>
                  <a:spcAft>
                    <a:spcPts val="0"/>
                  </a:spcAft>
                  <a:buNone/>
                </a:pPr>
                <a:r>
                  <a:rPr lang="en-US" sz="2400" dirty="0">
                    <a:solidFill>
                      <a:schemeClr val="tx1"/>
                    </a:solidFill>
                    <a:latin typeface="Trebuchet MS" panose="020B0603020202020204" pitchFamily="34" charset="0"/>
                  </a:rPr>
                  <a:t>	</a:t>
                </a:r>
                <a:r>
                  <a:rPr lang="en-US" sz="2400" kern="1200" dirty="0">
                    <a:solidFill>
                      <a:schemeClr val="tx1"/>
                    </a:solidFill>
                    <a:effectLst/>
                    <a:latin typeface="Trebuchet MS" panose="020B0603020202020204" pitchFamily="34" charset="0"/>
                  </a:rPr>
                  <a:t>where </a:t>
                </a:r>
                <a14:m>
                  <m:oMath xmlns:m="http://schemas.openxmlformats.org/officeDocument/2006/math">
                    <m:r>
                      <a:rPr lang="en-US" sz="2400" b="1" i="1" kern="1200">
                        <a:solidFill>
                          <a:schemeClr val="tx1"/>
                        </a:solidFill>
                        <a:effectLst/>
                        <a:latin typeface="Cambria Math" panose="02040503050406030204" pitchFamily="18" charset="0"/>
                      </a:rPr>
                      <m:t>𝒅𝒙</m:t>
                    </m:r>
                  </m:oMath>
                </a14:m>
                <a:r>
                  <a:rPr lang="en-US" sz="2400" kern="1200" dirty="0">
                    <a:solidFill>
                      <a:schemeClr val="tx1"/>
                    </a:solidFill>
                    <a:effectLst/>
                    <a:latin typeface="Trebuchet MS" panose="020B0603020202020204" pitchFamily="34" charset="0"/>
                  </a:rPr>
                  <a:t> can be obtained by derivative of second equation of 	motion :</a:t>
                </a:r>
                <a:endParaRPr lang="en-IN" sz="2400" dirty="0">
                  <a:solidFill>
                    <a:schemeClr val="tx1"/>
                  </a:solidFill>
                  <a:effectLst/>
                </a:endParaRPr>
              </a:p>
              <a:p>
                <a:pPr marL="0" indent="0" algn="ctr" rtl="0" eaLnBrk="1" latinLnBrk="0" hangingPunct="1">
                  <a:spcBef>
                    <a:spcPts val="1000"/>
                  </a:spcBef>
                  <a:spcAft>
                    <a:spcPts val="0"/>
                  </a:spcAft>
                  <a:buNone/>
                </a:pPr>
                <a14:m>
                  <m:oMathPara xmlns:m="http://schemas.openxmlformats.org/officeDocument/2006/math">
                    <m:oMathParaPr>
                      <m:jc m:val="centerGroup"/>
                    </m:oMathParaPr>
                    <m:oMath xmlns:m="http://schemas.openxmlformats.org/officeDocument/2006/math">
                      <m:r>
                        <a:rPr lang="en-US" sz="2400" b="1" i="1" kern="1200">
                          <a:solidFill>
                            <a:schemeClr val="tx1"/>
                          </a:solidFill>
                          <a:effectLst/>
                          <a:latin typeface="Cambria Math" panose="02040503050406030204" pitchFamily="18" charset="0"/>
                        </a:rPr>
                        <m:t>𝒙</m:t>
                      </m:r>
                      <m:r>
                        <a:rPr lang="en-US" sz="2400" b="1" i="1" kern="1200">
                          <a:solidFill>
                            <a:schemeClr val="tx1"/>
                          </a:solidFill>
                          <a:effectLst/>
                          <a:latin typeface="Cambria Math" panose="02040503050406030204" pitchFamily="18" charset="0"/>
                        </a:rPr>
                        <m:t>=</m:t>
                      </m:r>
                      <m:sSub>
                        <m:sSubPr>
                          <m:ctrlPr>
                            <a:rPr lang="en-US" sz="2400" b="1" i="1" kern="1200">
                              <a:solidFill>
                                <a:schemeClr val="tx1"/>
                              </a:solidFill>
                              <a:effectLst/>
                              <a:latin typeface="Cambria Math" panose="02040503050406030204" pitchFamily="18" charset="0"/>
                            </a:rPr>
                          </m:ctrlPr>
                        </m:sSubPr>
                        <m:e>
                          <m:r>
                            <a:rPr lang="en-US" sz="2400" b="1" i="1" kern="1200">
                              <a:solidFill>
                                <a:schemeClr val="tx1"/>
                              </a:solidFill>
                              <a:effectLst/>
                              <a:latin typeface="Cambria Math" panose="02040503050406030204" pitchFamily="18" charset="0"/>
                            </a:rPr>
                            <m:t>𝒗</m:t>
                          </m:r>
                        </m:e>
                        <m:sub>
                          <m:r>
                            <a:rPr lang="en-US" sz="2400" b="1" i="1" kern="1200">
                              <a:solidFill>
                                <a:schemeClr val="tx1"/>
                              </a:solidFill>
                              <a:effectLst/>
                              <a:latin typeface="Cambria Math" panose="02040503050406030204" pitchFamily="18" charset="0"/>
                            </a:rPr>
                            <m:t>𝟎</m:t>
                          </m:r>
                        </m:sub>
                      </m:sSub>
                      <m:r>
                        <a:rPr lang="en-US" sz="2400" b="1" i="1" kern="1200">
                          <a:solidFill>
                            <a:schemeClr val="tx1"/>
                          </a:solidFill>
                          <a:effectLst/>
                          <a:latin typeface="Cambria Math" panose="02040503050406030204" pitchFamily="18" charset="0"/>
                        </a:rPr>
                        <m:t>𝒕</m:t>
                      </m:r>
                      <m:r>
                        <a:rPr lang="en-US" sz="2400" b="1" i="1" kern="1200">
                          <a:solidFill>
                            <a:schemeClr val="tx1"/>
                          </a:solidFill>
                          <a:effectLst/>
                          <a:latin typeface="Cambria Math" panose="02040503050406030204" pitchFamily="18" charset="0"/>
                        </a:rPr>
                        <m:t> −</m:t>
                      </m:r>
                      <m:r>
                        <a:rPr lang="en-US" sz="2400" b="1" i="1" kern="1200">
                          <a:solidFill>
                            <a:schemeClr val="tx1"/>
                          </a:solidFill>
                          <a:effectLst/>
                          <a:latin typeface="Cambria Math" panose="02040503050406030204" pitchFamily="18" charset="0"/>
                        </a:rPr>
                        <m:t>𝟎</m:t>
                      </m:r>
                      <m:r>
                        <a:rPr lang="en-US" sz="2400" b="1" i="1" kern="1200">
                          <a:solidFill>
                            <a:schemeClr val="tx1"/>
                          </a:solidFill>
                          <a:effectLst/>
                          <a:latin typeface="Cambria Math" panose="02040503050406030204" pitchFamily="18" charset="0"/>
                        </a:rPr>
                        <m:t>.</m:t>
                      </m:r>
                      <m:r>
                        <a:rPr lang="en-US" sz="2400" b="1" i="1" kern="1200">
                          <a:solidFill>
                            <a:schemeClr val="tx1"/>
                          </a:solidFill>
                          <a:effectLst/>
                          <a:latin typeface="Cambria Math" panose="02040503050406030204" pitchFamily="18" charset="0"/>
                        </a:rPr>
                        <m:t>𝟓</m:t>
                      </m:r>
                      <m:r>
                        <a:rPr lang="en-US" sz="2400" b="1" i="1" kern="1200">
                          <a:solidFill>
                            <a:schemeClr val="tx1"/>
                          </a:solidFill>
                          <a:effectLst/>
                          <a:latin typeface="Cambria Math" panose="02040503050406030204" pitchFamily="18" charset="0"/>
                        </a:rPr>
                        <m:t>𝒂</m:t>
                      </m:r>
                      <m:sSup>
                        <m:sSupPr>
                          <m:ctrlPr>
                            <a:rPr lang="en-US" sz="2400" b="1" i="1" kern="1200">
                              <a:solidFill>
                                <a:schemeClr val="tx1"/>
                              </a:solidFill>
                              <a:effectLst/>
                              <a:latin typeface="Cambria Math" panose="02040503050406030204" pitchFamily="18" charset="0"/>
                            </a:rPr>
                          </m:ctrlPr>
                        </m:sSupPr>
                        <m:e>
                          <m:r>
                            <a:rPr lang="en-US" sz="2400" b="1" i="1" kern="1200">
                              <a:solidFill>
                                <a:schemeClr val="tx1"/>
                              </a:solidFill>
                              <a:effectLst/>
                              <a:latin typeface="Cambria Math" panose="02040503050406030204" pitchFamily="18" charset="0"/>
                            </a:rPr>
                            <m:t>𝒕</m:t>
                          </m:r>
                        </m:e>
                        <m:sup>
                          <m:r>
                            <a:rPr lang="en-US" sz="2400" b="1" i="1" kern="1200">
                              <a:solidFill>
                                <a:schemeClr val="tx1"/>
                              </a:solidFill>
                              <a:effectLst/>
                              <a:latin typeface="Cambria Math" panose="02040503050406030204" pitchFamily="18" charset="0"/>
                            </a:rPr>
                            <m:t>𝟐</m:t>
                          </m:r>
                        </m:sup>
                      </m:sSup>
                    </m:oMath>
                  </m:oMathPara>
                </a14:m>
                <a:endParaRPr lang="en-US" sz="2400" b="1" kern="1200" dirty="0">
                  <a:solidFill>
                    <a:schemeClr val="tx1"/>
                  </a:solidFill>
                  <a:effectLst/>
                </a:endParaRPr>
              </a:p>
              <a:p>
                <a:pPr marL="0" indent="0" algn="ctr" rtl="0" eaLnBrk="1" latinLnBrk="0" hangingPunct="1">
                  <a:spcBef>
                    <a:spcPts val="1000"/>
                  </a:spcBef>
                  <a:spcAft>
                    <a:spcPts val="0"/>
                  </a:spcAft>
                  <a:buNone/>
                </a:pPr>
                <a:endParaRPr lang="en-IN" sz="700" dirty="0">
                  <a:solidFill>
                    <a:schemeClr val="tx1"/>
                  </a:solidFill>
                  <a:effectLst/>
                </a:endParaRPr>
              </a:p>
              <a:p>
                <a:pPr marL="0" indent="0" algn="ctr" rtl="0" eaLnBrk="1" latinLnBrk="0" hangingPunct="1">
                  <a:spcBef>
                    <a:spcPts val="1000"/>
                  </a:spcBef>
                  <a:spcAft>
                    <a:spcPts val="0"/>
                  </a:spcAft>
                  <a:buNone/>
                </a:pPr>
                <a14:m>
                  <m:oMathPara xmlns:m="http://schemas.openxmlformats.org/officeDocument/2006/math">
                    <m:oMathParaPr>
                      <m:jc m:val="centerGroup"/>
                    </m:oMathParaPr>
                    <m:oMath xmlns:m="http://schemas.openxmlformats.org/officeDocument/2006/math">
                      <m:f>
                        <m:fPr>
                          <m:ctrlPr>
                            <a:rPr lang="en-US" sz="2400" b="1" i="1" kern="1200">
                              <a:solidFill>
                                <a:schemeClr val="tx1"/>
                              </a:solidFill>
                              <a:effectLst/>
                              <a:latin typeface="Cambria Math" panose="02040503050406030204" pitchFamily="18" charset="0"/>
                            </a:rPr>
                          </m:ctrlPr>
                        </m:fPr>
                        <m:num>
                          <m:r>
                            <a:rPr lang="en-US" sz="2400" b="1" i="1" kern="1200">
                              <a:solidFill>
                                <a:schemeClr val="tx1"/>
                              </a:solidFill>
                              <a:effectLst/>
                              <a:latin typeface="Cambria Math" panose="02040503050406030204" pitchFamily="18" charset="0"/>
                            </a:rPr>
                            <m:t>𝒅𝒙</m:t>
                          </m:r>
                        </m:num>
                        <m:den>
                          <m:r>
                            <a:rPr lang="en-US" sz="2400" b="1" i="1" kern="1200">
                              <a:solidFill>
                                <a:schemeClr val="tx1"/>
                              </a:solidFill>
                              <a:effectLst/>
                              <a:latin typeface="Cambria Math" panose="02040503050406030204" pitchFamily="18" charset="0"/>
                            </a:rPr>
                            <m:t>𝒅𝒕</m:t>
                          </m:r>
                        </m:den>
                      </m:f>
                      <m:r>
                        <a:rPr lang="en-US" sz="2400" b="1" i="1" kern="1200">
                          <a:solidFill>
                            <a:schemeClr val="tx1"/>
                          </a:solidFill>
                          <a:effectLst/>
                          <a:latin typeface="Cambria Math" panose="02040503050406030204" pitchFamily="18" charset="0"/>
                        </a:rPr>
                        <m:t>=</m:t>
                      </m:r>
                      <m:sSub>
                        <m:sSubPr>
                          <m:ctrlPr>
                            <a:rPr lang="en-US" sz="2400" b="1" i="1" kern="1200">
                              <a:solidFill>
                                <a:schemeClr val="tx1"/>
                              </a:solidFill>
                              <a:effectLst/>
                              <a:latin typeface="Cambria Math" panose="02040503050406030204" pitchFamily="18" charset="0"/>
                            </a:rPr>
                          </m:ctrlPr>
                        </m:sSubPr>
                        <m:e>
                          <m:r>
                            <a:rPr lang="en-US" sz="2400" b="1" i="1" kern="1200">
                              <a:solidFill>
                                <a:schemeClr val="tx1"/>
                              </a:solidFill>
                              <a:effectLst/>
                              <a:latin typeface="Cambria Math" panose="02040503050406030204" pitchFamily="18" charset="0"/>
                            </a:rPr>
                            <m:t>𝒗</m:t>
                          </m:r>
                        </m:e>
                        <m:sub>
                          <m:r>
                            <a:rPr lang="en-US" sz="2400" b="1" i="1" kern="1200">
                              <a:solidFill>
                                <a:schemeClr val="tx1"/>
                              </a:solidFill>
                              <a:effectLst/>
                              <a:latin typeface="Cambria Math" panose="02040503050406030204" pitchFamily="18" charset="0"/>
                            </a:rPr>
                            <m:t>𝟎</m:t>
                          </m:r>
                        </m:sub>
                      </m:sSub>
                      <m:r>
                        <a:rPr lang="en-US" sz="2400" b="1" i="1" kern="1200">
                          <a:solidFill>
                            <a:schemeClr val="tx1"/>
                          </a:solidFill>
                          <a:effectLst/>
                          <a:latin typeface="Cambria Math" panose="02040503050406030204" pitchFamily="18" charset="0"/>
                        </a:rPr>
                        <m:t> −</m:t>
                      </m:r>
                      <m:r>
                        <a:rPr lang="en-US" sz="2400" b="1" i="1" kern="1200">
                          <a:solidFill>
                            <a:schemeClr val="tx1"/>
                          </a:solidFill>
                          <a:effectLst/>
                          <a:latin typeface="Cambria Math" panose="02040503050406030204" pitchFamily="18" charset="0"/>
                        </a:rPr>
                        <m:t>𝒂𝒕</m:t>
                      </m:r>
                    </m:oMath>
                  </m:oMathPara>
                </a14:m>
                <a:endParaRPr lang="en-IN" sz="2400" dirty="0">
                  <a:solidFill>
                    <a:schemeClr val="tx1"/>
                  </a:solidFill>
                  <a:effectLst/>
                </a:endParaRPr>
              </a:p>
              <a:p>
                <a:pPr marL="0" indent="0" algn="ctr" rtl="0" eaLnBrk="1" latinLnBrk="0" hangingPunct="1">
                  <a:spcBef>
                    <a:spcPts val="1000"/>
                  </a:spcBef>
                  <a:spcAft>
                    <a:spcPts val="0"/>
                  </a:spcAft>
                  <a:buNone/>
                </a:pPr>
                <a14:m>
                  <m:oMath xmlns:m="http://schemas.openxmlformats.org/officeDocument/2006/math">
                    <m:r>
                      <a:rPr lang="en-US" sz="2400" b="1" i="1" kern="1200">
                        <a:solidFill>
                          <a:schemeClr val="tx1"/>
                        </a:solidFill>
                        <a:effectLst/>
                        <a:latin typeface="Cambria Math" panose="02040503050406030204" pitchFamily="18" charset="0"/>
                      </a:rPr>
                      <m:t>𝒅𝒙</m:t>
                    </m:r>
                    <m:r>
                      <a:rPr lang="en-US" sz="2400" b="1" i="1" kern="1200">
                        <a:solidFill>
                          <a:schemeClr val="tx1"/>
                        </a:solidFill>
                        <a:effectLst/>
                        <a:latin typeface="Cambria Math" panose="02040503050406030204" pitchFamily="18" charset="0"/>
                      </a:rPr>
                      <m:t>=</m:t>
                    </m:r>
                    <m:sSub>
                      <m:sSubPr>
                        <m:ctrlPr>
                          <a:rPr lang="en-US" sz="2400" b="1" i="1" kern="1200">
                            <a:solidFill>
                              <a:schemeClr val="tx1"/>
                            </a:solidFill>
                            <a:effectLst/>
                            <a:latin typeface="Cambria Math" panose="02040503050406030204" pitchFamily="18" charset="0"/>
                          </a:rPr>
                        </m:ctrlPr>
                      </m:sSubPr>
                      <m:e>
                        <m:r>
                          <a:rPr lang="en-US" sz="2400" b="1" i="1" kern="1200">
                            <a:solidFill>
                              <a:schemeClr val="tx1"/>
                            </a:solidFill>
                            <a:effectLst/>
                            <a:latin typeface="Cambria Math" panose="02040503050406030204" pitchFamily="18" charset="0"/>
                          </a:rPr>
                          <m:t>𝒗</m:t>
                        </m:r>
                      </m:e>
                      <m:sub>
                        <m:r>
                          <a:rPr lang="en-US" sz="2400" b="1" i="1" kern="1200">
                            <a:solidFill>
                              <a:schemeClr val="tx1"/>
                            </a:solidFill>
                            <a:effectLst/>
                            <a:latin typeface="Cambria Math" panose="02040503050406030204" pitchFamily="18" charset="0"/>
                          </a:rPr>
                          <m:t>𝟎</m:t>
                        </m:r>
                      </m:sub>
                    </m:sSub>
                    <m:r>
                      <a:rPr lang="en-US" sz="2400" b="1" i="1" kern="1200">
                        <a:solidFill>
                          <a:schemeClr val="tx1"/>
                        </a:solidFill>
                        <a:effectLst/>
                        <a:latin typeface="Cambria Math" panose="02040503050406030204" pitchFamily="18" charset="0"/>
                      </a:rPr>
                      <m:t> −</m:t>
                    </m:r>
                    <m:r>
                      <a:rPr lang="en-US" sz="2400" b="1" i="1" kern="1200">
                        <a:solidFill>
                          <a:schemeClr val="tx1"/>
                        </a:solidFill>
                        <a:effectLst/>
                        <a:latin typeface="Cambria Math" panose="02040503050406030204" pitchFamily="18" charset="0"/>
                      </a:rPr>
                      <m:t>𝒂𝒕</m:t>
                    </m:r>
                  </m:oMath>
                </a14:m>
                <a:r>
                  <a:rPr lang="en-US" sz="2400" b="1" kern="1200" dirty="0">
                    <a:solidFill>
                      <a:schemeClr val="tx1"/>
                    </a:solidFill>
                    <a:effectLst/>
                    <a:latin typeface="Trebuchet MS" panose="020B0603020202020204" pitchFamily="34" charset="0"/>
                  </a:rPr>
                  <a:t>  </a:t>
                </a:r>
                <a14:m>
                  <m:oMath xmlns:m="http://schemas.openxmlformats.org/officeDocument/2006/math">
                    <m:r>
                      <a:rPr lang="en-US" sz="2400" b="1" i="0" kern="1200">
                        <a:solidFill>
                          <a:schemeClr val="tx1"/>
                        </a:solidFill>
                        <a:effectLst/>
                        <a:latin typeface="Cambria Math" panose="02040503050406030204" pitchFamily="18" charset="0"/>
                      </a:rPr>
                      <m:t>(</m:t>
                    </m:r>
                    <m:r>
                      <a:rPr lang="en-US" sz="2400" b="1" i="1" kern="1200">
                        <a:solidFill>
                          <a:schemeClr val="tx1"/>
                        </a:solidFill>
                        <a:effectLst/>
                        <a:latin typeface="Cambria Math" panose="02040503050406030204" pitchFamily="18" charset="0"/>
                      </a:rPr>
                      <m:t>𝒅𝒕</m:t>
                    </m:r>
                    <m:r>
                      <a:rPr lang="en-US" sz="2400" b="1" i="1" kern="1200">
                        <a:solidFill>
                          <a:schemeClr val="tx1"/>
                        </a:solidFill>
                        <a:effectLst/>
                        <a:latin typeface="Cambria Math" panose="02040503050406030204" pitchFamily="18" charset="0"/>
                      </a:rPr>
                      <m:t>=</m:t>
                    </m:r>
                    <m:r>
                      <a:rPr lang="en-US" sz="2400" b="1" i="1" kern="1200">
                        <a:solidFill>
                          <a:schemeClr val="tx1"/>
                        </a:solidFill>
                        <a:effectLst/>
                        <a:latin typeface="Cambria Math" panose="02040503050406030204" pitchFamily="18" charset="0"/>
                      </a:rPr>
                      <m:t>𝟏</m:t>
                    </m:r>
                    <m:r>
                      <a:rPr lang="en-US" sz="2400" b="1" i="1" kern="1200">
                        <a:solidFill>
                          <a:schemeClr val="tx1"/>
                        </a:solidFill>
                        <a:effectLst/>
                        <a:latin typeface="Cambria Math" panose="02040503050406030204" pitchFamily="18" charset="0"/>
                      </a:rPr>
                      <m:t>)</m:t>
                    </m:r>
                  </m:oMath>
                </a14:m>
                <a:endParaRPr lang="en-IN" sz="2400" dirty="0">
                  <a:solidFill>
                    <a:schemeClr val="tx1"/>
                  </a:solidFill>
                  <a:effectLst/>
                </a:endParaRPr>
              </a:p>
              <a:p>
                <a:pPr marL="0" indent="0" algn="l" rtl="0" eaLnBrk="1" latinLnBrk="0" hangingPunct="1">
                  <a:spcBef>
                    <a:spcPts val="1000"/>
                  </a:spcBef>
                  <a:spcAft>
                    <a:spcPts val="0"/>
                  </a:spcAft>
                  <a:buNone/>
                </a:pPr>
                <a:r>
                  <a:rPr lang="en-US" sz="2400" kern="1200" dirty="0">
                    <a:solidFill>
                      <a:schemeClr val="tx1"/>
                    </a:solidFill>
                    <a:effectLst/>
                    <a:latin typeface="Trebuchet MS" panose="020B0603020202020204" pitchFamily="34" charset="0"/>
                  </a:rPr>
                  <a:t>So, </a:t>
                </a:r>
                <a14:m>
                  <m:oMath xmlns:m="http://schemas.openxmlformats.org/officeDocument/2006/math">
                    <m:r>
                      <a:rPr lang="en-US" sz="2400" b="1" i="1" kern="1200">
                        <a:solidFill>
                          <a:schemeClr val="tx1"/>
                        </a:solidFill>
                        <a:effectLst/>
                        <a:latin typeface="Cambria Math" panose="02040503050406030204" pitchFamily="18" charset="0"/>
                      </a:rPr>
                      <m:t>𝒙</m:t>
                    </m:r>
                  </m:oMath>
                </a14:m>
                <a:r>
                  <a:rPr lang="en-US" sz="2400" kern="1200" dirty="0">
                    <a:solidFill>
                      <a:schemeClr val="tx1"/>
                    </a:solidFill>
                    <a:effectLst/>
                    <a:latin typeface="Trebuchet MS" panose="020B0603020202020204" pitchFamily="34" charset="0"/>
                  </a:rPr>
                  <a:t> – coordinate of the car will keep reducing by a factor of ‘</a:t>
                </a:r>
                <a14:m>
                  <m:oMath xmlns:m="http://schemas.openxmlformats.org/officeDocument/2006/math">
                    <m:r>
                      <a:rPr lang="en-US" sz="2400" b="1" i="1" kern="1200">
                        <a:solidFill>
                          <a:schemeClr val="tx1"/>
                        </a:solidFill>
                        <a:effectLst/>
                        <a:latin typeface="Cambria Math" panose="02040503050406030204" pitchFamily="18" charset="0"/>
                      </a:rPr>
                      <m:t>𝒅𝒙</m:t>
                    </m:r>
                  </m:oMath>
                </a14:m>
                <a:r>
                  <a:rPr lang="en-US" sz="2400" kern="1200" dirty="0">
                    <a:solidFill>
                      <a:schemeClr val="tx1"/>
                    </a:solidFill>
                    <a:effectLst/>
                    <a:latin typeface="Trebuchet MS" panose="020B0603020202020204" pitchFamily="34" charset="0"/>
                  </a:rPr>
                  <a:t>’.</a:t>
                </a:r>
                <a:endParaRPr lang="en-IN" sz="2400" dirty="0">
                  <a:solidFill>
                    <a:schemeClr val="tx1"/>
                  </a:solidFill>
                  <a:effectLst/>
                </a:endParaRPr>
              </a:p>
            </p:txBody>
          </p:sp>
        </mc:Choice>
        <mc:Fallback xmlns="">
          <p:sp>
            <p:nvSpPr>
              <p:cNvPr id="3" name="Content Placeholder 2">
                <a:extLst>
                  <a:ext uri="{FF2B5EF4-FFF2-40B4-BE49-F238E27FC236}">
                    <a16:creationId xmlns:a16="http://schemas.microsoft.com/office/drawing/2014/main" id="{8EDFD1AD-AD0B-4BB8-9C60-3E888A590E90}"/>
                  </a:ext>
                </a:extLst>
              </p:cNvPr>
              <p:cNvSpPr>
                <a:spLocks noGrp="1" noRot="1" noChangeAspect="1" noMove="1" noResize="1" noEditPoints="1" noAdjustHandles="1" noChangeArrowheads="1" noChangeShapeType="1" noTextEdit="1"/>
              </p:cNvSpPr>
              <p:nvPr>
                <p:ph sz="quarter" idx="13"/>
              </p:nvPr>
            </p:nvSpPr>
            <p:spPr>
              <a:xfrm>
                <a:off x="677333" y="1395663"/>
                <a:ext cx="9579850" cy="5283433"/>
              </a:xfrm>
              <a:blipFill>
                <a:blip r:embed="rId2"/>
                <a:stretch>
                  <a:fillRect l="-954" t="-923"/>
                </a:stretch>
              </a:blipFill>
            </p:spPr>
            <p:txBody>
              <a:bodyPr/>
              <a:lstStyle/>
              <a:p>
                <a:r>
                  <a:rPr lang="en-IN">
                    <a:noFill/>
                  </a:rPr>
                  <a:t> </a:t>
                </a:r>
              </a:p>
            </p:txBody>
          </p:sp>
        </mc:Fallback>
      </mc:AlternateContent>
    </p:spTree>
    <p:extLst>
      <p:ext uri="{BB962C8B-B14F-4D97-AF65-F5344CB8AC3E}">
        <p14:creationId xmlns:p14="http://schemas.microsoft.com/office/powerpoint/2010/main" val="3788886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1AF6-86FE-48BA-9B7B-E5291F0F6204}"/>
              </a:ext>
            </a:extLst>
          </p:cNvPr>
          <p:cNvSpPr>
            <a:spLocks noGrp="1"/>
          </p:cNvSpPr>
          <p:nvPr>
            <p:ph type="title"/>
          </p:nvPr>
        </p:nvSpPr>
        <p:spPr>
          <a:xfrm>
            <a:off x="788191" y="437322"/>
            <a:ext cx="10363826" cy="861391"/>
          </a:xfrm>
        </p:spPr>
        <p:txBody>
          <a:bodyPr/>
          <a:lstStyle/>
          <a:p>
            <a:pPr algn="ctr"/>
            <a:r>
              <a:rPr lang="en-US" dirty="0"/>
              <a:t>- :Visualization: -</a:t>
            </a:r>
            <a:endParaRPr lang="en-IN" dirty="0"/>
          </a:p>
        </p:txBody>
      </p:sp>
      <p:pic>
        <p:nvPicPr>
          <p:cNvPr id="5" name="Final record">
            <a:hlinkClick r:id="" action="ppaction://media"/>
            <a:extLst>
              <a:ext uri="{FF2B5EF4-FFF2-40B4-BE49-F238E27FC236}">
                <a16:creationId xmlns:a16="http://schemas.microsoft.com/office/drawing/2014/main" id="{7DBA212E-802C-4BAC-9195-73D751844ED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579563" y="1179513"/>
            <a:ext cx="9032875" cy="50942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128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B5174-C809-41E9-97D4-C920D4500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8" y="410817"/>
            <a:ext cx="9409044" cy="56454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383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E6F5-B912-4C95-A2EC-8DB90E2D8B4C}"/>
              </a:ext>
            </a:extLst>
          </p:cNvPr>
          <p:cNvSpPr>
            <a:spLocks noGrp="1"/>
          </p:cNvSpPr>
          <p:nvPr>
            <p:ph type="title"/>
          </p:nvPr>
        </p:nvSpPr>
        <p:spPr>
          <a:xfrm>
            <a:off x="677333" y="609600"/>
            <a:ext cx="9381065" cy="880533"/>
          </a:xfrm>
        </p:spPr>
        <p:txBody>
          <a:bodyPr/>
          <a:lstStyle/>
          <a:p>
            <a:pPr algn="ctr"/>
            <a:r>
              <a:rPr lang="en-US" dirty="0"/>
              <a:t>Project Insight</a:t>
            </a:r>
            <a:endParaRPr lang="en-IN" dirty="0"/>
          </a:p>
        </p:txBody>
      </p:sp>
      <p:sp>
        <p:nvSpPr>
          <p:cNvPr id="3" name="Content Placeholder 2">
            <a:extLst>
              <a:ext uri="{FF2B5EF4-FFF2-40B4-BE49-F238E27FC236}">
                <a16:creationId xmlns:a16="http://schemas.microsoft.com/office/drawing/2014/main" id="{B7D9F838-26F5-4C19-A527-D206552C30D1}"/>
              </a:ext>
            </a:extLst>
          </p:cNvPr>
          <p:cNvSpPr>
            <a:spLocks noGrp="1"/>
          </p:cNvSpPr>
          <p:nvPr>
            <p:ph sz="quarter" idx="13"/>
          </p:nvPr>
        </p:nvSpPr>
        <p:spPr>
          <a:xfrm>
            <a:off x="677334" y="1636889"/>
            <a:ext cx="9381066" cy="4922937"/>
          </a:xfrm>
        </p:spPr>
        <p:txBody>
          <a:bodyPr>
            <a:normAutofit fontScale="92500" lnSpcReduction="10000"/>
          </a:bodyPr>
          <a:lstStyle/>
          <a:p>
            <a:pPr marL="0" indent="0" algn="ctr">
              <a:buNone/>
            </a:pPr>
            <a:r>
              <a:rPr lang="en-US" sz="2400" b="1" i="1" dirty="0"/>
              <a:t>“Friction is a necessary evil!”</a:t>
            </a:r>
          </a:p>
          <a:p>
            <a:pPr marL="0" indent="0" algn="ctr">
              <a:buNone/>
            </a:pPr>
            <a:endParaRPr lang="en-US" sz="300" i="1" dirty="0"/>
          </a:p>
          <a:p>
            <a:r>
              <a:rPr lang="en-US" sz="2400" dirty="0">
                <a:solidFill>
                  <a:schemeClr val="tx1"/>
                </a:solidFill>
                <a:latin typeface="inter-regular"/>
              </a:rPr>
              <a:t>Friction is a major part of our everyday life. Whether it is </a:t>
            </a:r>
            <a:r>
              <a:rPr lang="en-IN" sz="2400" b="0" i="0" dirty="0">
                <a:solidFill>
                  <a:schemeClr val="tx1"/>
                </a:solidFill>
                <a:effectLst/>
                <a:latin typeface="inter-regular"/>
              </a:rPr>
              <a:t>walking on the road without slipping or driving a nail into a wall, friction is there to help us out.</a:t>
            </a:r>
          </a:p>
          <a:p>
            <a:r>
              <a:rPr lang="en-IN" sz="2400" dirty="0">
                <a:solidFill>
                  <a:schemeClr val="tx1"/>
                </a:solidFill>
                <a:latin typeface="inter-regular"/>
              </a:rPr>
              <a:t>While it surely cause wear and tear, it is required for some necessary activities, for instance, skating without falling, stopping of a vehicle. Without friction, these activities would prove to be life – threatening.</a:t>
            </a:r>
          </a:p>
          <a:p>
            <a:r>
              <a:rPr lang="en-IN" sz="2400" dirty="0">
                <a:solidFill>
                  <a:schemeClr val="tx1"/>
                </a:solidFill>
                <a:latin typeface="inter-regular"/>
              </a:rPr>
              <a:t>This project takes into consideration one of these necessary activities: 	</a:t>
            </a:r>
          </a:p>
          <a:p>
            <a:pPr marL="0" indent="0">
              <a:buNone/>
            </a:pPr>
            <a:r>
              <a:rPr lang="en-IN" sz="2400" b="1" dirty="0">
                <a:solidFill>
                  <a:schemeClr val="tx1"/>
                </a:solidFill>
                <a:latin typeface="inter-regular"/>
              </a:rPr>
              <a:t>					</a:t>
            </a:r>
            <a:r>
              <a:rPr lang="en-IN" sz="2400" b="1" dirty="0">
                <a:solidFill>
                  <a:schemeClr val="tx1"/>
                </a:solidFill>
                <a:latin typeface="Trebuchet MS (Body)"/>
              </a:rPr>
              <a:t>‘Stopping of a Car due to friction’.</a:t>
            </a:r>
          </a:p>
          <a:p>
            <a:r>
              <a:rPr lang="en-IN" sz="2400" dirty="0">
                <a:solidFill>
                  <a:schemeClr val="tx1"/>
                </a:solidFill>
                <a:latin typeface="inter-regular"/>
              </a:rPr>
              <a:t>This project demonstrates the hard work of our annoying friend FRICTION to stop a car moving along a rough gravel path.</a:t>
            </a:r>
          </a:p>
          <a:p>
            <a:r>
              <a:rPr lang="en-IN" sz="2400" dirty="0">
                <a:solidFill>
                  <a:schemeClr val="tx1"/>
                </a:solidFill>
                <a:latin typeface="inter-regular"/>
              </a:rPr>
              <a:t>The source code makes use of </a:t>
            </a:r>
            <a:r>
              <a:rPr lang="en-IN" sz="2400" b="1" dirty="0">
                <a:solidFill>
                  <a:schemeClr val="tx1"/>
                </a:solidFill>
                <a:latin typeface="inter-regular"/>
              </a:rPr>
              <a:t>user-defined header file </a:t>
            </a:r>
            <a:r>
              <a:rPr lang="en-IN" sz="2400" dirty="0">
                <a:solidFill>
                  <a:schemeClr val="tx1"/>
                </a:solidFill>
                <a:latin typeface="inter-regular"/>
              </a:rPr>
              <a:t>named </a:t>
            </a:r>
            <a:r>
              <a:rPr lang="en-IN" sz="2400" b="1" dirty="0">
                <a:solidFill>
                  <a:schemeClr val="tx1"/>
                </a:solidFill>
                <a:latin typeface="inter-regular"/>
              </a:rPr>
              <a:t>GRAPH.H</a:t>
            </a:r>
            <a:r>
              <a:rPr lang="en-IN" sz="2400" dirty="0">
                <a:solidFill>
                  <a:schemeClr val="tx1"/>
                </a:solidFill>
                <a:latin typeface="inter-regular"/>
              </a:rPr>
              <a:t>, the structure of which is described next slide onwards.</a:t>
            </a:r>
          </a:p>
        </p:txBody>
      </p:sp>
    </p:spTree>
    <p:extLst>
      <p:ext uri="{BB962C8B-B14F-4D97-AF65-F5344CB8AC3E}">
        <p14:creationId xmlns:p14="http://schemas.microsoft.com/office/powerpoint/2010/main" val="409856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C037-BE53-47B3-9024-043D71D26F21}"/>
              </a:ext>
            </a:extLst>
          </p:cNvPr>
          <p:cNvSpPr>
            <a:spLocks noGrp="1"/>
          </p:cNvSpPr>
          <p:nvPr>
            <p:ph type="title"/>
          </p:nvPr>
        </p:nvSpPr>
        <p:spPr>
          <a:xfrm>
            <a:off x="677334" y="609600"/>
            <a:ext cx="8596668" cy="861391"/>
          </a:xfrm>
        </p:spPr>
        <p:txBody>
          <a:bodyPr/>
          <a:lstStyle/>
          <a:p>
            <a:r>
              <a:rPr lang="en-US" dirty="0"/>
              <a:t>Libraries Used: -</a:t>
            </a:r>
            <a:endParaRPr lang="en-IN" dirty="0"/>
          </a:p>
        </p:txBody>
      </p:sp>
      <p:sp>
        <p:nvSpPr>
          <p:cNvPr id="3" name="Content Placeholder 2">
            <a:extLst>
              <a:ext uri="{FF2B5EF4-FFF2-40B4-BE49-F238E27FC236}">
                <a16:creationId xmlns:a16="http://schemas.microsoft.com/office/drawing/2014/main" id="{98408EC8-6C97-4667-BF76-569CA46BA17E}"/>
              </a:ext>
            </a:extLst>
          </p:cNvPr>
          <p:cNvSpPr>
            <a:spLocks noGrp="1"/>
          </p:cNvSpPr>
          <p:nvPr>
            <p:ph sz="quarter" idx="13"/>
          </p:nvPr>
        </p:nvSpPr>
        <p:spPr>
          <a:xfrm>
            <a:off x="677333" y="1470991"/>
            <a:ext cx="10215954" cy="5009321"/>
          </a:xfrm>
        </p:spPr>
        <p:txBody>
          <a:bodyPr>
            <a:normAutofit/>
          </a:bodyPr>
          <a:lstStyle/>
          <a:p>
            <a:pPr marL="347472" indent="-347472">
              <a:spcBef>
                <a:spcPts val="0"/>
              </a:spcBef>
            </a:pPr>
            <a:r>
              <a:rPr lang="en-IN" sz="2000" u="sng" dirty="0">
                <a:solidFill>
                  <a:schemeClr val="tx1"/>
                </a:solidFill>
                <a:latin typeface="+mj-lt"/>
              </a:rPr>
              <a:t>s</a:t>
            </a:r>
            <a:r>
              <a:rPr lang="en-IN" sz="2000" u="sng" kern="1200" dirty="0">
                <a:solidFill>
                  <a:schemeClr val="tx1"/>
                </a:solidFill>
                <a:effectLst/>
                <a:latin typeface="+mj-lt"/>
                <a:ea typeface="+mn-ea"/>
                <a:cs typeface="+mn-cs"/>
              </a:rPr>
              <a:t>tdio.h</a:t>
            </a:r>
            <a:r>
              <a:rPr lang="en-IN" sz="2000" b="1" kern="1200" dirty="0">
                <a:solidFill>
                  <a:schemeClr val="tx1"/>
                </a:solidFill>
                <a:effectLst/>
                <a:latin typeface="+mj-lt"/>
                <a:ea typeface="+mn-ea"/>
                <a:cs typeface="+mn-cs"/>
              </a:rPr>
              <a:t> </a:t>
            </a:r>
            <a:r>
              <a:rPr lang="en-IN" sz="2000" kern="1200" dirty="0">
                <a:solidFill>
                  <a:schemeClr val="tx1"/>
                </a:solidFill>
                <a:effectLst/>
                <a:latin typeface="+mj-lt"/>
                <a:ea typeface="+mn-ea"/>
                <a:cs typeface="+mn-cs"/>
              </a:rPr>
              <a:t>:     This header file in C programming language is designed for doing basic 			     I/O operations.</a:t>
            </a:r>
          </a:p>
          <a:p>
            <a:pPr marL="0" indent="0" algn="l" rtl="0" eaLnBrk="1" latinLnBrk="0" hangingPunct="1">
              <a:spcBef>
                <a:spcPts val="0"/>
              </a:spcBef>
              <a:spcAft>
                <a:spcPts val="0"/>
              </a:spcAft>
              <a:buNone/>
            </a:pPr>
            <a:endParaRPr lang="en-IN" sz="800" dirty="0">
              <a:solidFill>
                <a:schemeClr val="tx1"/>
              </a:solidFill>
              <a:latin typeface="+mj-lt"/>
            </a:endParaRPr>
          </a:p>
          <a:p>
            <a:pPr marL="347472" indent="-347472" algn="l" rtl="0" eaLnBrk="1" latinLnBrk="0" hangingPunct="1">
              <a:spcBef>
                <a:spcPts val="0"/>
              </a:spcBef>
              <a:spcAft>
                <a:spcPts val="0"/>
              </a:spcAft>
            </a:pPr>
            <a:r>
              <a:rPr lang="en-IN" sz="2000" u="sng" dirty="0">
                <a:solidFill>
                  <a:schemeClr val="tx1"/>
                </a:solidFill>
                <a:latin typeface="+mj-lt"/>
              </a:rPr>
              <a:t>g</a:t>
            </a:r>
            <a:r>
              <a:rPr lang="en-IN" sz="2000" u="sng" kern="1200" dirty="0">
                <a:solidFill>
                  <a:schemeClr val="tx1"/>
                </a:solidFill>
                <a:effectLst/>
                <a:latin typeface="+mj-lt"/>
                <a:ea typeface="+mn-ea"/>
                <a:cs typeface="+mn-cs"/>
              </a:rPr>
              <a:t>raphics.h</a:t>
            </a:r>
            <a:r>
              <a:rPr lang="en-IN" sz="2000" kern="1200" dirty="0">
                <a:solidFill>
                  <a:schemeClr val="tx1"/>
                </a:solidFill>
                <a:effectLst/>
                <a:latin typeface="+mj-lt"/>
                <a:ea typeface="+mn-ea"/>
                <a:cs typeface="+mn-cs"/>
              </a:rPr>
              <a:t> : It is a header file which provides access to a simple graphics library that 			     makes it possible to draw lines, rectangles, ovals, arcs, polygons, 				     images and strings on a graphical window.</a:t>
            </a:r>
          </a:p>
          <a:p>
            <a:pPr marL="347472" indent="-347472" algn="l" rtl="0" eaLnBrk="1" latinLnBrk="0" hangingPunct="1">
              <a:spcBef>
                <a:spcPts val="0"/>
              </a:spcBef>
              <a:spcAft>
                <a:spcPts val="0"/>
              </a:spcAft>
            </a:pPr>
            <a:endParaRPr lang="en-IN" sz="1000" dirty="0">
              <a:solidFill>
                <a:schemeClr val="tx1"/>
              </a:solidFill>
              <a:effectLst/>
              <a:latin typeface="+mj-lt"/>
            </a:endParaRPr>
          </a:p>
          <a:p>
            <a:pPr marL="347472" indent="-347472" algn="l" rtl="0" eaLnBrk="1" latinLnBrk="0" hangingPunct="1">
              <a:spcBef>
                <a:spcPts val="0"/>
              </a:spcBef>
              <a:spcAft>
                <a:spcPts val="0"/>
              </a:spcAft>
            </a:pPr>
            <a:r>
              <a:rPr lang="en-IN" sz="2000" u="sng" dirty="0">
                <a:solidFill>
                  <a:schemeClr val="tx1"/>
                </a:solidFill>
                <a:latin typeface="+mj-lt"/>
              </a:rPr>
              <a:t>d</a:t>
            </a:r>
            <a:r>
              <a:rPr lang="en-IN" sz="2000" u="sng" kern="1200" dirty="0">
                <a:solidFill>
                  <a:schemeClr val="tx1"/>
                </a:solidFill>
                <a:effectLst/>
                <a:latin typeface="+mj-lt"/>
                <a:ea typeface="+mn-ea"/>
                <a:cs typeface="+mn-cs"/>
              </a:rPr>
              <a:t>os.h</a:t>
            </a:r>
            <a:r>
              <a:rPr lang="en-IN" sz="2000" kern="1200" dirty="0">
                <a:solidFill>
                  <a:schemeClr val="tx1"/>
                </a:solidFill>
                <a:effectLst/>
                <a:latin typeface="+mj-lt"/>
                <a:ea typeface="+mn-ea"/>
                <a:cs typeface="+mn-cs"/>
              </a:rPr>
              <a:t> : 	     It is a header file which contains function for handling interrupts, 				     producing sound, date and time functions etc. The functions delay() and 			     kbhit() have been used in this project.</a:t>
            </a:r>
            <a:endParaRPr lang="en-IN" sz="1400" kern="1200" dirty="0">
              <a:solidFill>
                <a:schemeClr val="tx1"/>
              </a:solidFill>
              <a:effectLst/>
              <a:latin typeface="+mj-lt"/>
              <a:ea typeface="+mn-ea"/>
              <a:cs typeface="+mn-cs"/>
            </a:endParaRPr>
          </a:p>
          <a:p>
            <a:pPr marL="0" indent="0" algn="l" rtl="0" eaLnBrk="1" latinLnBrk="0" hangingPunct="1">
              <a:spcBef>
                <a:spcPts val="0"/>
              </a:spcBef>
              <a:spcAft>
                <a:spcPts val="0"/>
              </a:spcAft>
              <a:buNone/>
            </a:pPr>
            <a:endParaRPr lang="en-IN" sz="900" dirty="0">
              <a:solidFill>
                <a:schemeClr val="tx1"/>
              </a:solidFill>
              <a:effectLst/>
              <a:latin typeface="+mj-lt"/>
            </a:endParaRPr>
          </a:p>
          <a:p>
            <a:pPr marL="283464" indent="-283464" algn="l" rtl="0" eaLnBrk="1" latinLnBrk="0" hangingPunct="1">
              <a:spcBef>
                <a:spcPts val="0"/>
              </a:spcBef>
              <a:spcAft>
                <a:spcPts val="0"/>
              </a:spcAft>
            </a:pPr>
            <a:r>
              <a:rPr lang="en-IN" sz="2000" u="sng" kern="1200" dirty="0">
                <a:solidFill>
                  <a:schemeClr val="tx1"/>
                </a:solidFill>
                <a:effectLst/>
                <a:latin typeface="+mj-lt"/>
                <a:ea typeface="+mn-ea"/>
                <a:cs typeface="+mn-cs"/>
              </a:rPr>
              <a:t>stdlib.</a:t>
            </a:r>
            <a:r>
              <a:rPr lang="en-IN" sz="2000" u="sng" dirty="0">
                <a:solidFill>
                  <a:schemeClr val="tx1"/>
                </a:solidFill>
                <a:latin typeface="+mj-lt"/>
              </a:rPr>
              <a:t>h</a:t>
            </a:r>
            <a:r>
              <a:rPr lang="en-IN" sz="2000" kern="1200" dirty="0">
                <a:solidFill>
                  <a:schemeClr val="tx1"/>
                </a:solidFill>
                <a:effectLst/>
                <a:latin typeface="+mj-lt"/>
                <a:ea typeface="+mn-ea"/>
                <a:cs typeface="+mn-cs"/>
              </a:rPr>
              <a:t> :      It stands for Standard Library. It has the information of memory 			 		     allocation. This header file allows th</a:t>
            </a:r>
            <a:r>
              <a:rPr lang="en-IN" sz="2000" dirty="0">
                <a:solidFill>
                  <a:schemeClr val="tx1"/>
                </a:solidFill>
                <a:latin typeface="+mj-lt"/>
              </a:rPr>
              <a:t>e use of rand() function in this 				     project.</a:t>
            </a:r>
          </a:p>
          <a:p>
            <a:pPr marL="0" indent="0" algn="l" rtl="0" eaLnBrk="1" latinLnBrk="0" hangingPunct="1">
              <a:spcBef>
                <a:spcPts val="0"/>
              </a:spcBef>
              <a:spcAft>
                <a:spcPts val="0"/>
              </a:spcAft>
              <a:buNone/>
            </a:pPr>
            <a:endParaRPr lang="en-IN" sz="600" dirty="0">
              <a:solidFill>
                <a:schemeClr val="tx1"/>
              </a:solidFill>
              <a:latin typeface="+mj-lt"/>
            </a:endParaRPr>
          </a:p>
          <a:p>
            <a:pPr marL="283464" indent="-283464">
              <a:spcBef>
                <a:spcPts val="0"/>
              </a:spcBef>
            </a:pPr>
            <a:r>
              <a:rPr lang="en-IN" sz="2000" u="sng" kern="1200" dirty="0">
                <a:solidFill>
                  <a:schemeClr val="tx1"/>
                </a:solidFill>
                <a:effectLst/>
                <a:latin typeface="+mj-lt"/>
                <a:ea typeface="+mn-ea"/>
                <a:cs typeface="+mn-cs"/>
              </a:rPr>
              <a:t>conio.</a:t>
            </a:r>
            <a:r>
              <a:rPr lang="en-IN" sz="2000" u="sng" dirty="0">
                <a:solidFill>
                  <a:schemeClr val="tx1"/>
                </a:solidFill>
                <a:latin typeface="+mj-lt"/>
              </a:rPr>
              <a:t>h</a:t>
            </a:r>
            <a:r>
              <a:rPr lang="en-IN" sz="2000" kern="1200" dirty="0">
                <a:solidFill>
                  <a:schemeClr val="tx1"/>
                </a:solidFill>
                <a:effectLst/>
                <a:latin typeface="+mj-lt"/>
                <a:ea typeface="+mn-ea"/>
                <a:cs typeface="+mn-cs"/>
              </a:rPr>
              <a:t> : 	     It is a header file used in C and CPP and it includes functions like 				     getch() and getche(). It stand for  console input output i.e. it takes 				     input from keyboard and display it on screen. </a:t>
            </a:r>
            <a:endParaRPr lang="en-IN" sz="2000" dirty="0">
              <a:solidFill>
                <a:schemeClr val="tx1"/>
              </a:solidFill>
              <a:effectLst/>
              <a:latin typeface="+mj-lt"/>
            </a:endParaRPr>
          </a:p>
          <a:p>
            <a:pPr marL="283464" indent="-283464" algn="l" rtl="0" eaLnBrk="1" latinLnBrk="0" hangingPunct="1">
              <a:spcBef>
                <a:spcPts val="0"/>
              </a:spcBef>
              <a:spcAft>
                <a:spcPts val="0"/>
              </a:spcAft>
            </a:pPr>
            <a:endParaRPr lang="en-IN" sz="2000" dirty="0">
              <a:solidFill>
                <a:schemeClr val="tx1"/>
              </a:solidFill>
              <a:effectLst/>
              <a:latin typeface="+mj-lt"/>
            </a:endParaRPr>
          </a:p>
        </p:txBody>
      </p:sp>
    </p:spTree>
    <p:extLst>
      <p:ext uri="{BB962C8B-B14F-4D97-AF65-F5344CB8AC3E}">
        <p14:creationId xmlns:p14="http://schemas.microsoft.com/office/powerpoint/2010/main" val="203841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E19B-B6B6-49BF-AF08-81389F01BB82}"/>
              </a:ext>
            </a:extLst>
          </p:cNvPr>
          <p:cNvSpPr>
            <a:spLocks noGrp="1"/>
          </p:cNvSpPr>
          <p:nvPr>
            <p:ph type="title"/>
          </p:nvPr>
        </p:nvSpPr>
        <p:spPr>
          <a:xfrm>
            <a:off x="677334" y="609600"/>
            <a:ext cx="8596668" cy="848139"/>
          </a:xfrm>
        </p:spPr>
        <p:txBody>
          <a:bodyPr/>
          <a:lstStyle/>
          <a:p>
            <a:r>
              <a:rPr lang="en-US" dirty="0"/>
              <a:t>User–Defined Methods: -</a:t>
            </a:r>
            <a:endParaRPr lang="en-IN" dirty="0"/>
          </a:p>
        </p:txBody>
      </p:sp>
      <p:sp>
        <p:nvSpPr>
          <p:cNvPr id="3" name="Content Placeholder 2">
            <a:extLst>
              <a:ext uri="{FF2B5EF4-FFF2-40B4-BE49-F238E27FC236}">
                <a16:creationId xmlns:a16="http://schemas.microsoft.com/office/drawing/2014/main" id="{CB75E573-AD69-433D-A259-59065AFABDBF}"/>
              </a:ext>
            </a:extLst>
          </p:cNvPr>
          <p:cNvSpPr>
            <a:spLocks noGrp="1"/>
          </p:cNvSpPr>
          <p:nvPr>
            <p:ph sz="quarter" idx="13"/>
          </p:nvPr>
        </p:nvSpPr>
        <p:spPr>
          <a:xfrm>
            <a:off x="677334" y="1457739"/>
            <a:ext cx="10600266" cy="5141844"/>
          </a:xfrm>
        </p:spPr>
        <p:txBody>
          <a:bodyPr>
            <a:normAutofit/>
          </a:bodyPr>
          <a:lstStyle/>
          <a:p>
            <a:pPr marL="0" indent="0">
              <a:buNone/>
            </a:pPr>
            <a:r>
              <a:rPr lang="en-US" sz="2000" dirty="0"/>
              <a:t>The following methods have been defined in GRAPH.H for drawing of some basic structures: -</a:t>
            </a:r>
          </a:p>
          <a:p>
            <a:pPr marL="0" indent="0">
              <a:buNone/>
            </a:pPr>
            <a:endParaRPr lang="en-US" sz="200" dirty="0"/>
          </a:p>
          <a:p>
            <a:pPr marL="0" indent="0">
              <a:buNone/>
            </a:pPr>
            <a:r>
              <a:rPr lang="en-IN" sz="2000" dirty="0"/>
              <a:t> a) </a:t>
            </a:r>
            <a:r>
              <a:rPr lang="en-IN" sz="2000" b="1" u="sng" dirty="0"/>
              <a:t>Line: -</a:t>
            </a:r>
          </a:p>
          <a:p>
            <a:r>
              <a:rPr lang="en-IN" sz="2000" dirty="0"/>
              <a:t>void lineDDA(int x1, int y1, int x2, int y2, int COLOR) : A straight line of specified COLOR is drawn from point A(x1, y1) to B(x2, y2) using </a:t>
            </a:r>
            <a:r>
              <a:rPr lang="en-IN" sz="2000" b="1" dirty="0"/>
              <a:t>DDA line drawing algorithm</a:t>
            </a:r>
            <a:r>
              <a:rPr lang="en-IN" sz="2000" dirty="0"/>
              <a:t>.</a:t>
            </a:r>
          </a:p>
          <a:p>
            <a:r>
              <a:rPr lang="en-IN" sz="2000" dirty="0"/>
              <a:t>void lineBres(int x1, int y1, int x2, int y2, int COLOR): A straight line of specified COLOR is drawn from point A(x1, y1) to B(x2, y2) using </a:t>
            </a:r>
            <a:r>
              <a:rPr lang="en-IN" sz="2000" b="1" dirty="0"/>
              <a:t>Bresenham line drawing algorithm</a:t>
            </a:r>
            <a:r>
              <a:rPr lang="en-IN" sz="2000" dirty="0"/>
              <a:t>.</a:t>
            </a:r>
          </a:p>
          <a:p>
            <a:endParaRPr lang="en-IN" sz="200" dirty="0"/>
          </a:p>
          <a:p>
            <a:pPr marL="0" indent="0">
              <a:buNone/>
            </a:pPr>
            <a:r>
              <a:rPr lang="en-IN" sz="2000" dirty="0"/>
              <a:t>b) </a:t>
            </a:r>
            <a:r>
              <a:rPr lang="en-IN" sz="2000" b="1" u="sng" dirty="0"/>
              <a:t>Rectangle: -</a:t>
            </a:r>
          </a:p>
          <a:p>
            <a:r>
              <a:rPr lang="en-IN" sz="2000" dirty="0"/>
              <a:t>void rec(int left, int top, int right, int bottom, int COLOR) : A rectangle of specified boundary COLOR is drawn with its top-left vertex as (left, top) and bottom-right vertex as (right, bottom).This function makes use of lineDDA for drawing of edges.</a:t>
            </a:r>
          </a:p>
          <a:p>
            <a:endParaRPr lang="en-IN" sz="2000" dirty="0"/>
          </a:p>
        </p:txBody>
      </p:sp>
    </p:spTree>
    <p:extLst>
      <p:ext uri="{BB962C8B-B14F-4D97-AF65-F5344CB8AC3E}">
        <p14:creationId xmlns:p14="http://schemas.microsoft.com/office/powerpoint/2010/main" val="405247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E19B-B6B6-49BF-AF08-81389F01BB82}"/>
              </a:ext>
            </a:extLst>
          </p:cNvPr>
          <p:cNvSpPr>
            <a:spLocks noGrp="1"/>
          </p:cNvSpPr>
          <p:nvPr>
            <p:ph type="title"/>
          </p:nvPr>
        </p:nvSpPr>
        <p:spPr>
          <a:xfrm>
            <a:off x="677334" y="609600"/>
            <a:ext cx="8596668" cy="848139"/>
          </a:xfrm>
        </p:spPr>
        <p:txBody>
          <a:bodyPr/>
          <a:lstStyle/>
          <a:p>
            <a:r>
              <a:rPr lang="en-US" dirty="0"/>
              <a:t>User–Defined Methods: -</a:t>
            </a:r>
            <a:endParaRPr lang="en-IN" dirty="0"/>
          </a:p>
        </p:txBody>
      </p:sp>
      <p:sp>
        <p:nvSpPr>
          <p:cNvPr id="3" name="Content Placeholder 2">
            <a:extLst>
              <a:ext uri="{FF2B5EF4-FFF2-40B4-BE49-F238E27FC236}">
                <a16:creationId xmlns:a16="http://schemas.microsoft.com/office/drawing/2014/main" id="{CB75E573-AD69-433D-A259-59065AFABDBF}"/>
              </a:ext>
            </a:extLst>
          </p:cNvPr>
          <p:cNvSpPr>
            <a:spLocks noGrp="1"/>
          </p:cNvSpPr>
          <p:nvPr>
            <p:ph sz="quarter" idx="13"/>
          </p:nvPr>
        </p:nvSpPr>
        <p:spPr>
          <a:xfrm>
            <a:off x="677334" y="1457739"/>
            <a:ext cx="10600266" cy="5141844"/>
          </a:xfrm>
        </p:spPr>
        <p:txBody>
          <a:bodyPr>
            <a:normAutofit/>
          </a:bodyPr>
          <a:lstStyle/>
          <a:p>
            <a:pPr marL="0" indent="0">
              <a:buNone/>
            </a:pPr>
            <a:r>
              <a:rPr lang="en-IN" sz="2000" dirty="0"/>
              <a:t>c) </a:t>
            </a:r>
            <a:r>
              <a:rPr lang="en-IN" sz="2000" b="1" u="sng" dirty="0"/>
              <a:t>Circle: -</a:t>
            </a:r>
          </a:p>
          <a:p>
            <a:r>
              <a:rPr lang="en-IN" sz="2000" dirty="0"/>
              <a:t>void circleMid(int x, int y, int r, int COLOR) : A circle of specified boundary COLOR, centre point (x, y) and radius r is drawn using </a:t>
            </a:r>
            <a:r>
              <a:rPr lang="en-IN" sz="2000" b="1" dirty="0"/>
              <a:t>Mid-point Circle drawing algorithm</a:t>
            </a:r>
            <a:r>
              <a:rPr lang="en-IN" sz="2000" dirty="0"/>
              <a:t>.</a:t>
            </a:r>
          </a:p>
          <a:p>
            <a:r>
              <a:rPr lang="en-IN" sz="2000" dirty="0"/>
              <a:t>void circleBres(int x, int y, int r, int COLOR) : A circle of specified boundary COLOR, centre point (x, y) and radius r is drawn using </a:t>
            </a:r>
            <a:r>
              <a:rPr lang="en-IN" sz="2000" b="1" dirty="0"/>
              <a:t>Bresenham Circle drawing algorithm</a:t>
            </a:r>
            <a:r>
              <a:rPr lang="en-IN" sz="2000" dirty="0"/>
              <a:t>.</a:t>
            </a:r>
          </a:p>
        </p:txBody>
      </p:sp>
    </p:spTree>
    <p:extLst>
      <p:ext uri="{BB962C8B-B14F-4D97-AF65-F5344CB8AC3E}">
        <p14:creationId xmlns:p14="http://schemas.microsoft.com/office/powerpoint/2010/main" val="72796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DDA Line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993913"/>
            <a:ext cx="8135362" cy="5506278"/>
          </a:xfrm>
        </p:spPr>
        <p:txBody>
          <a:bodyPr>
            <a:normAutofit lnSpcReduction="10000"/>
          </a:bodyPr>
          <a:lstStyle/>
          <a:p>
            <a:r>
              <a:rPr lang="en-IN" dirty="0">
                <a:solidFill>
                  <a:schemeClr val="accent2">
                    <a:lumMod val="50000"/>
                  </a:schemeClr>
                </a:solidFill>
                <a:latin typeface="Britannic Bold" panose="020B0903060703020204" pitchFamily="34" charset="0"/>
              </a:rPr>
              <a:t>Step 1 :-  </a:t>
            </a:r>
            <a:r>
              <a:rPr lang="en-IN" dirty="0">
                <a:solidFill>
                  <a:schemeClr val="accent2">
                    <a:lumMod val="75000"/>
                  </a:schemeClr>
                </a:solidFill>
                <a:latin typeface="Sitka Text" panose="02000505000000020004" pitchFamily="2" charset="0"/>
              </a:rPr>
              <a:t>Start</a:t>
            </a:r>
          </a:p>
          <a:p>
            <a:r>
              <a:rPr lang="en-IN" dirty="0">
                <a:solidFill>
                  <a:schemeClr val="accent2">
                    <a:lumMod val="50000"/>
                  </a:schemeClr>
                </a:solidFill>
                <a:latin typeface="Britannic Bold" panose="020B0903060703020204" pitchFamily="34" charset="0"/>
              </a:rPr>
              <a:t>Step 2 :-  </a:t>
            </a:r>
            <a:r>
              <a:rPr lang="en-IN" dirty="0">
                <a:solidFill>
                  <a:schemeClr val="accent2">
                    <a:lumMod val="75000"/>
                  </a:schemeClr>
                </a:solidFill>
                <a:latin typeface="Sitka Text" panose="02000505000000020004" pitchFamily="2" charset="0"/>
              </a:rPr>
              <a:t>Declare x0, y0, x1, y1, dx, dy, x, y, i = 1,steps as integer 			 	      variables.</a:t>
            </a:r>
            <a:endParaRPr lang="en-IN" sz="1200" dirty="0">
              <a:solidFill>
                <a:schemeClr val="accent2">
                  <a:lumMod val="75000"/>
                </a:schemeClr>
              </a:solidFill>
              <a:latin typeface="Sitka Text" panose="02000505000000020004" pitchFamily="2" charset="0"/>
            </a:endParaRPr>
          </a:p>
          <a:p>
            <a:r>
              <a:rPr lang="en-IN" dirty="0">
                <a:solidFill>
                  <a:schemeClr val="accent2">
                    <a:lumMod val="50000"/>
                  </a:schemeClr>
                </a:solidFill>
                <a:latin typeface="Britannic Bold" panose="020B0903060703020204" pitchFamily="34" charset="0"/>
              </a:rPr>
              <a:t>Step 3 :-  </a:t>
            </a:r>
            <a:r>
              <a:rPr lang="en-IN" dirty="0">
                <a:solidFill>
                  <a:schemeClr val="accent2">
                    <a:lumMod val="75000"/>
                  </a:schemeClr>
                </a:solidFill>
                <a:latin typeface="Sitka Text" panose="02000505000000020004" pitchFamily="2" charset="0"/>
              </a:rPr>
              <a:t>Enter Values of x0, y0, x1, y1.</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4 :-  </a:t>
            </a:r>
            <a:r>
              <a:rPr lang="en-IN" dirty="0">
                <a:solidFill>
                  <a:schemeClr val="accent2">
                    <a:lumMod val="75000"/>
                  </a:schemeClr>
                </a:solidFill>
                <a:latin typeface="Sitka Text" panose="02000505000000020004" pitchFamily="2" charset="0"/>
              </a:rPr>
              <a:t>Calculate dx = x1 – x0  &amp;  dy = y1 – y0 .</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5 :-  </a:t>
            </a:r>
            <a:r>
              <a:rPr lang="en-IN" dirty="0">
                <a:solidFill>
                  <a:schemeClr val="accent2">
                    <a:lumMod val="75000"/>
                  </a:schemeClr>
                </a:solidFill>
                <a:latin typeface="Sitka Text" panose="02000505000000020004" pitchFamily="2" charset="0"/>
              </a:rPr>
              <a:t>If dx &gt; = dy </a:t>
            </a:r>
          </a:p>
          <a:p>
            <a:pPr marL="0" indent="0">
              <a:buNone/>
            </a:pPr>
            <a:r>
              <a:rPr lang="en-IN" dirty="0">
                <a:solidFill>
                  <a:schemeClr val="accent2">
                    <a:lumMod val="75000"/>
                  </a:schemeClr>
                </a:solidFill>
                <a:latin typeface="Sitka Text" panose="02000505000000020004" pitchFamily="2" charset="0"/>
              </a:rPr>
              <a:t>        	             steps = dx</a:t>
            </a:r>
          </a:p>
          <a:p>
            <a:pPr marL="0" indent="0">
              <a:buNone/>
            </a:pPr>
            <a:r>
              <a:rPr lang="en-IN" dirty="0">
                <a:solidFill>
                  <a:schemeClr val="accent2">
                    <a:lumMod val="75000"/>
                  </a:schemeClr>
                </a:solidFill>
                <a:latin typeface="Sitka Text" panose="02000505000000020004" pitchFamily="2" charset="0"/>
              </a:rPr>
              <a:t>                     else</a:t>
            </a:r>
          </a:p>
          <a:p>
            <a:pPr marL="0" indent="0">
              <a:buNone/>
            </a:pPr>
            <a:r>
              <a:rPr lang="en-IN" dirty="0">
                <a:solidFill>
                  <a:schemeClr val="accent2">
                    <a:lumMod val="75000"/>
                  </a:schemeClr>
                </a:solidFill>
                <a:latin typeface="Sitka Text" panose="02000505000000020004" pitchFamily="2" charset="0"/>
              </a:rPr>
              <a:t>	                     steps = dy .</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6 :-  </a:t>
            </a:r>
            <a:r>
              <a:rPr lang="en-IN" dirty="0">
                <a:solidFill>
                  <a:schemeClr val="accent2">
                    <a:lumMod val="75000"/>
                  </a:schemeClr>
                </a:solidFill>
                <a:latin typeface="Sitka Text" panose="02000505000000020004" pitchFamily="2" charset="0"/>
              </a:rPr>
              <a:t>dx = dx/steps  &amp;  dy = dy/steps .</a:t>
            </a:r>
          </a:p>
          <a:p>
            <a:r>
              <a:rPr lang="en-IN" dirty="0">
                <a:solidFill>
                  <a:schemeClr val="accent2">
                    <a:lumMod val="50000"/>
                  </a:schemeClr>
                </a:solidFill>
                <a:latin typeface="Britannic Bold" panose="020B0903060703020204" pitchFamily="34" charset="0"/>
              </a:rPr>
              <a:t>Step 7 :-</a:t>
            </a:r>
            <a:r>
              <a:rPr lang="en-IN" dirty="0">
                <a:solidFill>
                  <a:schemeClr val="accent2">
                    <a:lumMod val="75000"/>
                  </a:schemeClr>
                </a:solidFill>
                <a:latin typeface="Sitka Text" panose="02000505000000020004" pitchFamily="2" charset="0"/>
              </a:rPr>
              <a:t>  Assign x = x0 &amp; y = y0.</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8 :-  </a:t>
            </a:r>
            <a:r>
              <a:rPr lang="en-IN" dirty="0">
                <a:solidFill>
                  <a:schemeClr val="accent2">
                    <a:lumMod val="75000"/>
                  </a:schemeClr>
                </a:solidFill>
                <a:latin typeface="Sitka Text" panose="02000505000000020004" pitchFamily="2" charset="0"/>
              </a:rPr>
              <a:t>setpixel(x, y, Color)</a:t>
            </a:r>
          </a:p>
          <a:p>
            <a:r>
              <a:rPr lang="en-IN" dirty="0">
                <a:solidFill>
                  <a:schemeClr val="accent2">
                    <a:lumMod val="75000"/>
                  </a:schemeClr>
                </a:solidFill>
                <a:latin typeface="Sitka Text" panose="02000505000000020004" pitchFamily="2" charset="0"/>
              </a:rPr>
              <a:t>               x = x + dx  &amp;  y = y + dy .</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9 :-  </a:t>
            </a:r>
            <a:r>
              <a:rPr lang="en-IN" dirty="0">
                <a:solidFill>
                  <a:schemeClr val="accent2">
                    <a:lumMod val="75000"/>
                  </a:schemeClr>
                </a:solidFill>
                <a:latin typeface="Sitka Text" panose="02000505000000020004" pitchFamily="2" charset="0"/>
              </a:rPr>
              <a:t>Repeat Step 8 until x = x1 .</a:t>
            </a:r>
            <a:endParaRPr lang="en-IN" sz="1200" dirty="0">
              <a:solidFill>
                <a:schemeClr val="accent2">
                  <a:lumMod val="75000"/>
                </a:schemeClr>
              </a:solidFill>
              <a:latin typeface="Britannic Bold" panose="020B0903060703020204" pitchFamily="34" charset="0"/>
            </a:endParaRPr>
          </a:p>
          <a:p>
            <a:r>
              <a:rPr lang="en-IN" dirty="0">
                <a:solidFill>
                  <a:schemeClr val="accent2">
                    <a:lumMod val="50000"/>
                  </a:schemeClr>
                </a:solidFill>
                <a:latin typeface="Britannic Bold" panose="020B0903060703020204" pitchFamily="34" charset="0"/>
              </a:rPr>
              <a:t>Step 10 :-  </a:t>
            </a:r>
            <a:r>
              <a:rPr lang="en-IN" dirty="0">
                <a:solidFill>
                  <a:schemeClr val="accent2">
                    <a:lumMod val="75000"/>
                  </a:schemeClr>
                </a:solidFill>
                <a:latin typeface="Sitka Text" panose="02000505000000020004" pitchFamily="2" charset="0"/>
              </a:rPr>
              <a:t>End.</a:t>
            </a:r>
            <a:endParaRPr lang="en-IN" dirty="0"/>
          </a:p>
        </p:txBody>
      </p:sp>
    </p:spTree>
    <p:extLst>
      <p:ext uri="{BB962C8B-B14F-4D97-AF65-F5344CB8AC3E}">
        <p14:creationId xmlns:p14="http://schemas.microsoft.com/office/powerpoint/2010/main" val="180409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Bresenham Line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1099930"/>
            <a:ext cx="9354562" cy="5506278"/>
          </a:xfrm>
        </p:spPr>
        <p:txBody>
          <a:bodyPr>
            <a:normAutofit fontScale="92500" lnSpcReduction="20000"/>
          </a:bodyPr>
          <a:lstStyle/>
          <a:p>
            <a:r>
              <a:rPr lang="en-IN" dirty="0">
                <a:solidFill>
                  <a:schemeClr val="accent2">
                    <a:lumMod val="50000"/>
                  </a:schemeClr>
                </a:solidFill>
                <a:latin typeface="Britannic Bold" panose="020B0903060703020204" pitchFamily="34" charset="0"/>
              </a:rPr>
              <a:t>Step 1 :-  </a:t>
            </a:r>
            <a:r>
              <a:rPr lang="en-IN" dirty="0">
                <a:solidFill>
                  <a:schemeClr val="accent2">
                    <a:lumMod val="75000"/>
                  </a:schemeClr>
                </a:solidFill>
                <a:latin typeface="Sitka Text" panose="02000505000000020004" pitchFamily="2" charset="0"/>
              </a:rPr>
              <a:t>Start</a:t>
            </a:r>
          </a:p>
          <a:p>
            <a:r>
              <a:rPr lang="en-IN" dirty="0">
                <a:solidFill>
                  <a:schemeClr val="accent2">
                    <a:lumMod val="50000"/>
                  </a:schemeClr>
                </a:solidFill>
                <a:latin typeface="Britannic Bold" panose="020B0903060703020204" pitchFamily="34" charset="0"/>
              </a:rPr>
              <a:t>Step 2 :-  </a:t>
            </a:r>
            <a:r>
              <a:rPr lang="en-IN" dirty="0">
                <a:solidFill>
                  <a:schemeClr val="accent2">
                    <a:lumMod val="75000"/>
                  </a:schemeClr>
                </a:solidFill>
                <a:latin typeface="Sitka Text" panose="02000505000000020004" pitchFamily="2" charset="0"/>
              </a:rPr>
              <a:t>Declare variables x1, y1, x2, y2, m, x, u, p, dx, dy, end</a:t>
            </a:r>
            <a:r>
              <a:rPr lang="en-IN" sz="1800" dirty="0">
                <a:latin typeface="Sitka Text" panose="02000505000000020004" pitchFamily="2" charset="0"/>
              </a:rPr>
              <a:t> </a:t>
            </a:r>
          </a:p>
          <a:p>
            <a:r>
              <a:rPr lang="en-IN" dirty="0">
                <a:solidFill>
                  <a:schemeClr val="accent2">
                    <a:lumMod val="50000"/>
                  </a:schemeClr>
                </a:solidFill>
                <a:latin typeface="Britannic Bold" panose="020B0903060703020204" pitchFamily="34" charset="0"/>
              </a:rPr>
              <a:t>Step 3 :-  </a:t>
            </a:r>
            <a:r>
              <a:rPr lang="en-IN" dirty="0">
                <a:solidFill>
                  <a:schemeClr val="accent2">
                    <a:lumMod val="75000"/>
                  </a:schemeClr>
                </a:solidFill>
                <a:latin typeface="Sitka Text" panose="02000505000000020004" pitchFamily="2" charset="0"/>
              </a:rPr>
              <a:t>Calculate dx = x2 – x1  &amp;  dy = y2 – y1</a:t>
            </a:r>
          </a:p>
          <a:p>
            <a:pPr marL="0" indent="0">
              <a:buNone/>
            </a:pPr>
            <a:r>
              <a:rPr lang="en-IN" dirty="0">
                <a:solidFill>
                  <a:schemeClr val="accent2">
                    <a:lumMod val="75000"/>
                  </a:schemeClr>
                </a:solidFill>
                <a:latin typeface="Sitka Text" panose="02000505000000020004" pitchFamily="2" charset="0"/>
              </a:rPr>
              <a:t>	               Then m = dx / dy </a:t>
            </a:r>
          </a:p>
          <a:p>
            <a:r>
              <a:rPr lang="en-IN" dirty="0">
                <a:solidFill>
                  <a:schemeClr val="accent2">
                    <a:lumMod val="50000"/>
                  </a:schemeClr>
                </a:solidFill>
                <a:latin typeface="Britannic Bold" panose="020B0903060703020204" pitchFamily="34" charset="0"/>
              </a:rPr>
              <a:t>Step 4 :-  </a:t>
            </a:r>
            <a:r>
              <a:rPr lang="en-IN" dirty="0">
                <a:solidFill>
                  <a:schemeClr val="accent2">
                    <a:lumMod val="75000"/>
                  </a:schemeClr>
                </a:solidFill>
                <a:latin typeface="Sitka Text" panose="02000505000000020004" pitchFamily="2" charset="0"/>
              </a:rPr>
              <a:t>If m &gt; = 0  then </a:t>
            </a:r>
          </a:p>
          <a:p>
            <a:pPr marL="0" indent="0">
              <a:buNone/>
            </a:pPr>
            <a:r>
              <a:rPr lang="en-IN" dirty="0">
                <a:latin typeface="Britannic Bold" panose="020B0903060703020204" pitchFamily="34" charset="0"/>
              </a:rPr>
              <a:t>	</a:t>
            </a:r>
            <a:r>
              <a:rPr lang="en-IN" sz="1800" u="sng" dirty="0">
                <a:latin typeface="Britannic Bold" panose="020B0903060703020204" pitchFamily="34" charset="0"/>
              </a:rPr>
              <a:t>Case A :-</a:t>
            </a:r>
            <a:r>
              <a:rPr lang="en-IN" sz="1800" dirty="0">
                <a:latin typeface="Britannic Bold" panose="020B0903060703020204" pitchFamily="34" charset="0"/>
              </a:rPr>
              <a:t>  </a:t>
            </a:r>
            <a:r>
              <a:rPr lang="en-IN" dirty="0">
                <a:solidFill>
                  <a:schemeClr val="accent2">
                    <a:lumMod val="75000"/>
                  </a:schemeClr>
                </a:solidFill>
                <a:latin typeface="Sitka Text" panose="02000505000000020004" pitchFamily="2" charset="0"/>
              </a:rPr>
              <a:t>If m &lt; 1</a:t>
            </a:r>
            <a:endParaRPr lang="en-IN" sz="700" dirty="0">
              <a:latin typeface="Britannic Bold" panose="020B0903060703020204" pitchFamily="34" charset="0"/>
            </a:endParaRPr>
          </a:p>
          <a:p>
            <a:r>
              <a:rPr lang="en-IN" sz="1800" dirty="0">
                <a:latin typeface="Britannic Bold" panose="020B0903060703020204" pitchFamily="34" charset="0"/>
              </a:rPr>
              <a:t>    i) :-  </a:t>
            </a:r>
            <a:r>
              <a:rPr lang="en-IN" dirty="0">
                <a:solidFill>
                  <a:schemeClr val="accent2">
                    <a:lumMod val="75000"/>
                  </a:schemeClr>
                </a:solidFill>
                <a:latin typeface="Sitka Text" panose="02000505000000020004" pitchFamily="2" charset="0"/>
              </a:rPr>
              <a:t>Now If x1 &gt; x2 then,  x = x2 &amp; end  = x1.</a:t>
            </a:r>
          </a:p>
          <a:p>
            <a:pPr marL="0" indent="0">
              <a:buNone/>
            </a:pPr>
            <a:r>
              <a:rPr lang="en-IN" dirty="0">
                <a:solidFill>
                  <a:schemeClr val="accent2">
                    <a:lumMod val="75000"/>
                  </a:schemeClr>
                </a:solidFill>
                <a:latin typeface="Sitka Text" panose="02000505000000020004" pitchFamily="2" charset="0"/>
              </a:rPr>
              <a:t>	                         else x = x1 &amp; end = x2.</a:t>
            </a:r>
          </a:p>
          <a:p>
            <a:r>
              <a:rPr lang="en-IN" sz="1800" dirty="0">
                <a:latin typeface="Britannic Bold" panose="020B0903060703020204" pitchFamily="34" charset="0"/>
              </a:rPr>
              <a:t>    ii) :-  </a:t>
            </a:r>
            <a:r>
              <a:rPr lang="en-IN" dirty="0">
                <a:solidFill>
                  <a:schemeClr val="accent2">
                    <a:lumMod val="75000"/>
                  </a:schemeClr>
                </a:solidFill>
                <a:latin typeface="Sitka Text" panose="02000505000000020004" pitchFamily="2" charset="0"/>
              </a:rPr>
              <a:t>Calculate dx = abs(x2 – x1)</a:t>
            </a:r>
          </a:p>
          <a:p>
            <a:pPr marL="0" indent="0">
              <a:buNone/>
            </a:pPr>
            <a:r>
              <a:rPr lang="en-IN" dirty="0">
                <a:solidFill>
                  <a:schemeClr val="accent2">
                    <a:lumMod val="75000"/>
                  </a:schemeClr>
                </a:solidFill>
                <a:latin typeface="Sitka Text" panose="02000505000000020004" pitchFamily="2" charset="0"/>
              </a:rPr>
              <a:t>                                    dy = abs(y2 – y1)</a:t>
            </a:r>
          </a:p>
          <a:p>
            <a:pPr marL="0" indent="0">
              <a:buNone/>
            </a:pPr>
            <a:r>
              <a:rPr lang="en-IN" dirty="0">
                <a:solidFill>
                  <a:schemeClr val="accent2">
                    <a:lumMod val="75000"/>
                  </a:schemeClr>
                </a:solidFill>
                <a:latin typeface="Sitka Text" panose="02000505000000020004" pitchFamily="2" charset="0"/>
              </a:rPr>
              <a:t>                                    p = 2*dy – dx.</a:t>
            </a:r>
          </a:p>
          <a:p>
            <a:r>
              <a:rPr lang="en-IN" sz="1800" dirty="0">
                <a:latin typeface="Britannic Bold" panose="020B0903060703020204" pitchFamily="34" charset="0"/>
              </a:rPr>
              <a:t>    iii) :-  </a:t>
            </a:r>
            <a:r>
              <a:rPr lang="en-IN" dirty="0">
                <a:solidFill>
                  <a:schemeClr val="accent2">
                    <a:lumMod val="75000"/>
                  </a:schemeClr>
                </a:solidFill>
                <a:latin typeface="Sitka Text" panose="02000505000000020004" pitchFamily="2" charset="0"/>
              </a:rPr>
              <a:t>If p &gt; 0 </a:t>
            </a:r>
          </a:p>
          <a:p>
            <a:pPr marL="0" indent="0">
              <a:buNone/>
            </a:pPr>
            <a:r>
              <a:rPr lang="en-IN" dirty="0">
                <a:solidFill>
                  <a:schemeClr val="accent2">
                    <a:lumMod val="75000"/>
                  </a:schemeClr>
                </a:solidFill>
                <a:latin typeface="Sitka Text" panose="02000505000000020004" pitchFamily="2" charset="0"/>
              </a:rPr>
              <a:t>	  	                   x = x + 1, y = y + 1 &amp; p = p + 2*(dy – dx) </a:t>
            </a:r>
          </a:p>
          <a:p>
            <a:pPr marL="0" indent="0">
              <a:buNone/>
            </a:pPr>
            <a:r>
              <a:rPr lang="en-IN" dirty="0">
                <a:solidFill>
                  <a:schemeClr val="accent2">
                    <a:lumMod val="75000"/>
                  </a:schemeClr>
                </a:solidFill>
                <a:latin typeface="Sitka Text" panose="02000505000000020004" pitchFamily="2" charset="0"/>
              </a:rPr>
              <a:t>	                   else</a:t>
            </a:r>
          </a:p>
          <a:p>
            <a:pPr marL="0" indent="0">
              <a:buNone/>
            </a:pPr>
            <a:r>
              <a:rPr lang="en-IN" dirty="0">
                <a:solidFill>
                  <a:schemeClr val="accent2">
                    <a:lumMod val="75000"/>
                  </a:schemeClr>
                </a:solidFill>
                <a:latin typeface="Sitka Text" panose="02000505000000020004" pitchFamily="2" charset="0"/>
              </a:rPr>
              <a:t>		                   x = x + 1 &amp; p = p + 2*dy.</a:t>
            </a:r>
          </a:p>
          <a:p>
            <a:r>
              <a:rPr lang="en-IN" sz="1800" dirty="0">
                <a:latin typeface="Britannic Bold" panose="020B0903060703020204" pitchFamily="34" charset="0"/>
              </a:rPr>
              <a:t>    iv) :-</a:t>
            </a:r>
            <a:r>
              <a:rPr lang="en-IN" dirty="0">
                <a:solidFill>
                  <a:schemeClr val="accent2">
                    <a:lumMod val="75000"/>
                  </a:schemeClr>
                </a:solidFill>
                <a:latin typeface="Sitka Text" panose="02000505000000020004" pitchFamily="2" charset="0"/>
              </a:rPr>
              <a:t>  Repeat Step iii) until x &lt; = end.</a:t>
            </a:r>
          </a:p>
        </p:txBody>
      </p:sp>
    </p:spTree>
    <p:extLst>
      <p:ext uri="{BB962C8B-B14F-4D97-AF65-F5344CB8AC3E}">
        <p14:creationId xmlns:p14="http://schemas.microsoft.com/office/powerpoint/2010/main" val="196467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Bresenham Line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1086678"/>
            <a:ext cx="8135362" cy="5506278"/>
          </a:xfrm>
        </p:spPr>
        <p:txBody>
          <a:bodyPr>
            <a:normAutofit/>
          </a:bodyPr>
          <a:lstStyle/>
          <a:p>
            <a:pPr marL="0" indent="0">
              <a:buNone/>
            </a:pPr>
            <a:r>
              <a:rPr lang="en-IN" dirty="0">
                <a:latin typeface="Britannic Bold" panose="020B0903060703020204" pitchFamily="34" charset="0"/>
              </a:rPr>
              <a:t>	</a:t>
            </a:r>
            <a:r>
              <a:rPr lang="en-IN" sz="1800" u="sng" dirty="0">
                <a:latin typeface="Britannic Bold" panose="020B0903060703020204" pitchFamily="34" charset="0"/>
              </a:rPr>
              <a:t>Case B :-</a:t>
            </a:r>
            <a:r>
              <a:rPr lang="en-IN" sz="1800" dirty="0">
                <a:latin typeface="Britannic Bold" panose="020B0903060703020204" pitchFamily="34" charset="0"/>
              </a:rPr>
              <a:t>  </a:t>
            </a:r>
            <a:r>
              <a:rPr lang="en-IN" dirty="0">
                <a:solidFill>
                  <a:schemeClr val="accent2">
                    <a:lumMod val="75000"/>
                  </a:schemeClr>
                </a:solidFill>
                <a:latin typeface="Sitka Text" panose="02000505000000020004" pitchFamily="2" charset="0"/>
              </a:rPr>
              <a:t>If m &gt; 1</a:t>
            </a:r>
            <a:endParaRPr lang="en-IN" sz="700" dirty="0">
              <a:latin typeface="Britannic Bold" panose="020B0903060703020204" pitchFamily="34" charset="0"/>
            </a:endParaRPr>
          </a:p>
          <a:p>
            <a:r>
              <a:rPr lang="en-IN" sz="1800" dirty="0">
                <a:latin typeface="Britannic Bold" panose="020B0903060703020204" pitchFamily="34" charset="0"/>
              </a:rPr>
              <a:t>    i) :-  </a:t>
            </a:r>
            <a:r>
              <a:rPr lang="en-IN" dirty="0">
                <a:solidFill>
                  <a:schemeClr val="accent2">
                    <a:lumMod val="75000"/>
                  </a:schemeClr>
                </a:solidFill>
                <a:latin typeface="Sitka Text" panose="02000505000000020004" pitchFamily="2" charset="0"/>
              </a:rPr>
              <a:t>If y1 &gt; y2 then,  y = y2  &amp;  end = y1</a:t>
            </a:r>
          </a:p>
          <a:p>
            <a:pPr marL="0" indent="0">
              <a:buFont typeface="Wingdings 3" charset="2"/>
              <a:buNone/>
            </a:pPr>
            <a:r>
              <a:rPr lang="en-IN" dirty="0">
                <a:solidFill>
                  <a:schemeClr val="accent2">
                    <a:lumMod val="75000"/>
                  </a:schemeClr>
                </a:solidFill>
                <a:latin typeface="Sitka Text" panose="02000505000000020004" pitchFamily="2" charset="0"/>
              </a:rPr>
              <a:t>                   else y = y1  &amp;  end = y2.</a:t>
            </a:r>
          </a:p>
          <a:p>
            <a:r>
              <a:rPr lang="en-IN" sz="1800" dirty="0">
                <a:latin typeface="Britannic Bold" panose="020B0903060703020204" pitchFamily="34" charset="0"/>
              </a:rPr>
              <a:t>    ii) :-  </a:t>
            </a:r>
            <a:r>
              <a:rPr lang="en-IN" dirty="0">
                <a:solidFill>
                  <a:schemeClr val="accent2">
                    <a:lumMod val="75000"/>
                  </a:schemeClr>
                </a:solidFill>
                <a:latin typeface="Sitka Text" panose="02000505000000020004" pitchFamily="2" charset="0"/>
              </a:rPr>
              <a:t>Calculate dx = abs(x2 – x1) </a:t>
            </a:r>
          </a:p>
          <a:p>
            <a:pPr marL="0" indent="0">
              <a:buNone/>
            </a:pPr>
            <a:r>
              <a:rPr lang="en-IN" dirty="0">
                <a:solidFill>
                  <a:schemeClr val="accent2">
                    <a:lumMod val="75000"/>
                  </a:schemeClr>
                </a:solidFill>
                <a:latin typeface="Sitka Text" panose="02000505000000020004" pitchFamily="2" charset="0"/>
              </a:rPr>
              <a:t>                                    dy = abs(y2 – y1)</a:t>
            </a:r>
          </a:p>
          <a:p>
            <a:pPr marL="0" indent="0">
              <a:buNone/>
            </a:pPr>
            <a:r>
              <a:rPr lang="en-IN" dirty="0">
                <a:solidFill>
                  <a:schemeClr val="accent2">
                    <a:lumMod val="75000"/>
                  </a:schemeClr>
                </a:solidFill>
                <a:latin typeface="Sitka Text" panose="02000505000000020004" pitchFamily="2" charset="0"/>
              </a:rPr>
              <a:t>                                     p = 2*dx – dy.</a:t>
            </a:r>
          </a:p>
          <a:p>
            <a:r>
              <a:rPr lang="en-IN" sz="1800" dirty="0">
                <a:latin typeface="Britannic Bold" panose="020B0903060703020204" pitchFamily="34" charset="0"/>
              </a:rPr>
              <a:t>    iii) :-  </a:t>
            </a:r>
            <a:r>
              <a:rPr lang="en-IN" dirty="0">
                <a:solidFill>
                  <a:schemeClr val="accent2">
                    <a:lumMod val="75000"/>
                  </a:schemeClr>
                </a:solidFill>
                <a:latin typeface="Sitka Text" panose="02000505000000020004" pitchFamily="2" charset="0"/>
              </a:rPr>
              <a:t>If p &gt; 0 </a:t>
            </a:r>
          </a:p>
          <a:p>
            <a:pPr marL="0" indent="0">
              <a:buFont typeface="Wingdings 3" charset="2"/>
              <a:buNone/>
            </a:pPr>
            <a:r>
              <a:rPr lang="en-IN" dirty="0">
                <a:solidFill>
                  <a:schemeClr val="accent2">
                    <a:lumMod val="75000"/>
                  </a:schemeClr>
                </a:solidFill>
                <a:latin typeface="Sitka Text" panose="02000505000000020004" pitchFamily="2" charset="0"/>
              </a:rPr>
              <a:t>	                     x = x + 1, y = y + 1 &amp; p = p + 2*(dx - d)</a:t>
            </a:r>
          </a:p>
          <a:p>
            <a:pPr marL="0" indent="0">
              <a:buFont typeface="Wingdings 3" charset="2"/>
              <a:buNone/>
            </a:pPr>
            <a:r>
              <a:rPr lang="en-IN" dirty="0">
                <a:solidFill>
                  <a:schemeClr val="accent2">
                    <a:lumMod val="75000"/>
                  </a:schemeClr>
                </a:solidFill>
                <a:latin typeface="Sitka Text" panose="02000505000000020004" pitchFamily="2" charset="0"/>
              </a:rPr>
              <a:t>                   else</a:t>
            </a:r>
          </a:p>
          <a:p>
            <a:pPr marL="0" indent="0">
              <a:buFont typeface="Wingdings 3" charset="2"/>
              <a:buNone/>
            </a:pPr>
            <a:r>
              <a:rPr lang="en-IN" dirty="0">
                <a:solidFill>
                  <a:schemeClr val="accent2">
                    <a:lumMod val="75000"/>
                  </a:schemeClr>
                </a:solidFill>
                <a:latin typeface="Sitka Text" panose="02000505000000020004" pitchFamily="2" charset="0"/>
              </a:rPr>
              <a:t>	                     y = y + 1 &amp; p = p + 2*dx.</a:t>
            </a:r>
          </a:p>
          <a:p>
            <a:pPr marL="0" indent="0">
              <a:buFont typeface="Wingdings 3" charset="2"/>
              <a:buNone/>
            </a:pPr>
            <a:endParaRPr lang="en-IN" sz="100" dirty="0">
              <a:solidFill>
                <a:schemeClr val="accent2">
                  <a:lumMod val="75000"/>
                </a:schemeClr>
              </a:solidFill>
              <a:latin typeface="Sitka Text" panose="02000505000000020004" pitchFamily="2" charset="0"/>
            </a:endParaRPr>
          </a:p>
          <a:p>
            <a:r>
              <a:rPr lang="en-IN" sz="1800" dirty="0">
                <a:latin typeface="Britannic Bold" panose="020B0903060703020204" pitchFamily="34" charset="0"/>
              </a:rPr>
              <a:t>    iv) :-</a:t>
            </a:r>
            <a:r>
              <a:rPr lang="en-IN" dirty="0">
                <a:solidFill>
                  <a:schemeClr val="accent2">
                    <a:lumMod val="75000"/>
                  </a:schemeClr>
                </a:solidFill>
                <a:latin typeface="Sitka Text" panose="02000505000000020004" pitchFamily="2" charset="0"/>
              </a:rPr>
              <a:t>  Repeat Step iii) until y &lt; = end.</a:t>
            </a:r>
          </a:p>
        </p:txBody>
      </p:sp>
    </p:spTree>
    <p:extLst>
      <p:ext uri="{BB962C8B-B14F-4D97-AF65-F5344CB8AC3E}">
        <p14:creationId xmlns:p14="http://schemas.microsoft.com/office/powerpoint/2010/main" val="398050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E17A-8803-4B30-B3C7-72746854E335}"/>
              </a:ext>
            </a:extLst>
          </p:cNvPr>
          <p:cNvSpPr>
            <a:spLocks noGrp="1"/>
          </p:cNvSpPr>
          <p:nvPr>
            <p:ph type="title"/>
          </p:nvPr>
        </p:nvSpPr>
        <p:spPr>
          <a:xfrm>
            <a:off x="677334" y="251792"/>
            <a:ext cx="10600265" cy="927652"/>
          </a:xfrm>
        </p:spPr>
        <p:txBody>
          <a:bodyPr/>
          <a:lstStyle/>
          <a:p>
            <a:pPr algn="ctr"/>
            <a:r>
              <a:rPr lang="en-US" u="sng" dirty="0"/>
              <a:t>Bresenham Line Drawing Algorithm</a:t>
            </a:r>
            <a:endParaRPr lang="en-IN" u="sng" dirty="0"/>
          </a:p>
        </p:txBody>
      </p:sp>
      <p:sp>
        <p:nvSpPr>
          <p:cNvPr id="3" name="Content Placeholder 2">
            <a:extLst>
              <a:ext uri="{FF2B5EF4-FFF2-40B4-BE49-F238E27FC236}">
                <a16:creationId xmlns:a16="http://schemas.microsoft.com/office/drawing/2014/main" id="{D1FF7DD2-8FD2-4865-BC83-724AD86700A4}"/>
              </a:ext>
            </a:extLst>
          </p:cNvPr>
          <p:cNvSpPr>
            <a:spLocks noGrp="1"/>
          </p:cNvSpPr>
          <p:nvPr>
            <p:ph sz="quarter" idx="13"/>
          </p:nvPr>
        </p:nvSpPr>
        <p:spPr>
          <a:xfrm>
            <a:off x="677334" y="1099930"/>
            <a:ext cx="9049762" cy="5506278"/>
          </a:xfrm>
        </p:spPr>
        <p:txBody>
          <a:bodyPr>
            <a:normAutofit/>
          </a:bodyPr>
          <a:lstStyle/>
          <a:p>
            <a:r>
              <a:rPr lang="en-IN" sz="1800" dirty="0">
                <a:latin typeface="Britannic Bold" panose="020B0903060703020204" pitchFamily="34" charset="0"/>
              </a:rPr>
              <a:t>Step 5 :-  </a:t>
            </a:r>
            <a:r>
              <a:rPr lang="en-IN" dirty="0">
                <a:solidFill>
                  <a:schemeClr val="accent2">
                    <a:lumMod val="75000"/>
                  </a:schemeClr>
                </a:solidFill>
                <a:latin typeface="Sitka Text" panose="02000505000000020004" pitchFamily="2" charset="0"/>
              </a:rPr>
              <a:t>If m &lt; 0 Then,</a:t>
            </a:r>
          </a:p>
          <a:p>
            <a:pPr marL="0" indent="0">
              <a:buNone/>
            </a:pPr>
            <a:r>
              <a:rPr lang="en-IN" dirty="0">
                <a:latin typeface="Britannic Bold" panose="020B0903060703020204" pitchFamily="34" charset="0"/>
              </a:rPr>
              <a:t>	</a:t>
            </a:r>
            <a:r>
              <a:rPr lang="en-IN" sz="1800" u="sng" dirty="0">
                <a:latin typeface="Britannic Bold" panose="020B0903060703020204" pitchFamily="34" charset="0"/>
              </a:rPr>
              <a:t>Case A :-</a:t>
            </a:r>
            <a:r>
              <a:rPr lang="en-IN" sz="1800" dirty="0">
                <a:latin typeface="Britannic Bold" panose="020B0903060703020204" pitchFamily="34" charset="0"/>
              </a:rPr>
              <a:t> </a:t>
            </a:r>
            <a:r>
              <a:rPr lang="en-IN" sz="1800" dirty="0">
                <a:latin typeface="Sitka Text" panose="02000505000000020004" pitchFamily="2" charset="0"/>
              </a:rPr>
              <a:t> </a:t>
            </a:r>
            <a:r>
              <a:rPr lang="en-IN" dirty="0">
                <a:solidFill>
                  <a:schemeClr val="accent2">
                    <a:lumMod val="75000"/>
                  </a:schemeClr>
                </a:solidFill>
                <a:latin typeface="Sitka Text" panose="02000505000000020004" pitchFamily="2" charset="0"/>
              </a:rPr>
              <a:t>If m &gt; = -1</a:t>
            </a:r>
          </a:p>
          <a:p>
            <a:r>
              <a:rPr lang="en-IN" sz="1800" dirty="0">
                <a:latin typeface="Britannic Bold" panose="020B0903060703020204" pitchFamily="34" charset="0"/>
              </a:rPr>
              <a:t>    i) :-  </a:t>
            </a:r>
            <a:r>
              <a:rPr lang="en-IN" dirty="0">
                <a:solidFill>
                  <a:schemeClr val="accent2">
                    <a:lumMod val="75000"/>
                  </a:schemeClr>
                </a:solidFill>
                <a:latin typeface="Sitka Text" panose="02000505000000020004" pitchFamily="2" charset="0"/>
              </a:rPr>
              <a:t>Repeat the same Step i) and Step ii) as mentioned in Case A of Step 4.</a:t>
            </a:r>
          </a:p>
          <a:p>
            <a:r>
              <a:rPr lang="en-IN" sz="1800" dirty="0">
                <a:latin typeface="Britannic Bold" panose="020B0903060703020204" pitchFamily="34" charset="0"/>
              </a:rPr>
              <a:t>   ii) :-  </a:t>
            </a:r>
            <a:r>
              <a:rPr lang="en-IN" dirty="0">
                <a:solidFill>
                  <a:schemeClr val="accent2">
                    <a:lumMod val="75000"/>
                  </a:schemeClr>
                </a:solidFill>
                <a:latin typeface="Sitka Text" panose="02000505000000020004" pitchFamily="2" charset="0"/>
              </a:rPr>
              <a:t>If p &gt; 0 then,  y = y – 1,  x = x + 1  &amp;  p = p + 2*(dy - dx)</a:t>
            </a:r>
          </a:p>
          <a:p>
            <a:pPr marL="0" indent="0">
              <a:buNone/>
            </a:pPr>
            <a:r>
              <a:rPr lang="en-IN" dirty="0">
                <a:solidFill>
                  <a:schemeClr val="accent2">
                    <a:lumMod val="75000"/>
                  </a:schemeClr>
                </a:solidFill>
                <a:latin typeface="Sitka Text" panose="02000505000000020004" pitchFamily="2" charset="0"/>
              </a:rPr>
              <a:t>	          else  x = x + 1  &amp;  p = p + 2*dy.</a:t>
            </a:r>
          </a:p>
          <a:p>
            <a:r>
              <a:rPr lang="en-IN" sz="1800" dirty="0">
                <a:latin typeface="Britannic Bold" panose="020B0903060703020204" pitchFamily="34" charset="0"/>
              </a:rPr>
              <a:t>  iii) :-  </a:t>
            </a:r>
            <a:r>
              <a:rPr lang="en-IN" dirty="0">
                <a:solidFill>
                  <a:schemeClr val="accent2">
                    <a:lumMod val="75000"/>
                  </a:schemeClr>
                </a:solidFill>
                <a:latin typeface="Sitka Text" panose="02000505000000020004" pitchFamily="2" charset="0"/>
              </a:rPr>
              <a:t>Repeat Step ii) until x &lt; end.   </a:t>
            </a:r>
          </a:p>
          <a:p>
            <a:pPr marL="0" indent="0">
              <a:buNone/>
            </a:pPr>
            <a:r>
              <a:rPr lang="en-IN" sz="1800" dirty="0">
                <a:latin typeface="Sitka Text" panose="02000505000000020004" pitchFamily="2" charset="0"/>
              </a:rPr>
              <a:t>	</a:t>
            </a:r>
            <a:r>
              <a:rPr lang="en-IN" sz="1800" u="sng" dirty="0">
                <a:latin typeface="Britannic Bold" panose="020B0903060703020204" pitchFamily="34" charset="0"/>
              </a:rPr>
              <a:t>Case B :-</a:t>
            </a:r>
            <a:r>
              <a:rPr lang="en-IN" sz="1800" dirty="0">
                <a:latin typeface="Britannic Bold" panose="020B0903060703020204" pitchFamily="34" charset="0"/>
              </a:rPr>
              <a:t> </a:t>
            </a:r>
            <a:r>
              <a:rPr lang="en-IN" sz="1800" dirty="0">
                <a:latin typeface="Sitka Text" panose="02000505000000020004" pitchFamily="2" charset="0"/>
              </a:rPr>
              <a:t>  </a:t>
            </a:r>
            <a:r>
              <a:rPr lang="en-IN" dirty="0">
                <a:solidFill>
                  <a:schemeClr val="accent2">
                    <a:lumMod val="75000"/>
                  </a:schemeClr>
                </a:solidFill>
                <a:latin typeface="Sitka Text" panose="02000505000000020004" pitchFamily="2" charset="0"/>
              </a:rPr>
              <a:t>If m &lt; -1</a:t>
            </a:r>
          </a:p>
          <a:p>
            <a:r>
              <a:rPr lang="en-IN" sz="1800" dirty="0">
                <a:latin typeface="Britannic Bold" panose="020B0903060703020204" pitchFamily="34" charset="0"/>
              </a:rPr>
              <a:t>    i) </a:t>
            </a:r>
            <a:r>
              <a:rPr lang="en-IN" dirty="0">
                <a:latin typeface="Britannic Bold" panose="020B0903060703020204" pitchFamily="34" charset="0"/>
              </a:rPr>
              <a:t>:-</a:t>
            </a:r>
            <a:r>
              <a:rPr lang="en-IN" sz="1800" dirty="0">
                <a:latin typeface="Sitka Text" panose="02000505000000020004" pitchFamily="2" charset="0"/>
              </a:rPr>
              <a:t>  </a:t>
            </a:r>
            <a:r>
              <a:rPr lang="en-IN" dirty="0">
                <a:solidFill>
                  <a:schemeClr val="accent2">
                    <a:lumMod val="75000"/>
                  </a:schemeClr>
                </a:solidFill>
                <a:latin typeface="Sitka Text" panose="02000505000000020004" pitchFamily="2" charset="0"/>
              </a:rPr>
              <a:t>Repeat the same Step i) and Step ii) as mentioned in Case B of Step 4.</a:t>
            </a:r>
          </a:p>
          <a:p>
            <a:r>
              <a:rPr lang="en-IN" sz="1800" dirty="0">
                <a:latin typeface="Sitka Text" panose="02000505000000020004" pitchFamily="2" charset="0"/>
              </a:rPr>
              <a:t>   </a:t>
            </a:r>
            <a:r>
              <a:rPr lang="en-IN" sz="1800" dirty="0">
                <a:latin typeface="Britannic Bold" panose="020B0903060703020204" pitchFamily="34" charset="0"/>
              </a:rPr>
              <a:t>ii) :-  </a:t>
            </a:r>
            <a:r>
              <a:rPr lang="en-IN" dirty="0">
                <a:solidFill>
                  <a:schemeClr val="accent2">
                    <a:lumMod val="75000"/>
                  </a:schemeClr>
                </a:solidFill>
                <a:latin typeface="Sitka Text" panose="02000505000000020004" pitchFamily="2" charset="0"/>
              </a:rPr>
              <a:t>If p &gt; 0 then,  x = x – 1,  y = y + 1  &amp;  p = p + 2*(dx - dy)</a:t>
            </a:r>
          </a:p>
          <a:p>
            <a:pPr marL="0" indent="0">
              <a:buFont typeface="Wingdings 3" charset="2"/>
              <a:buNone/>
            </a:pPr>
            <a:r>
              <a:rPr lang="en-IN" dirty="0">
                <a:solidFill>
                  <a:schemeClr val="accent2">
                    <a:lumMod val="75000"/>
                  </a:schemeClr>
                </a:solidFill>
                <a:latin typeface="Sitka Text" panose="02000505000000020004" pitchFamily="2" charset="0"/>
              </a:rPr>
              <a:t>                 else  y = y+ 1  &amp;  p = p + 2*dx.</a:t>
            </a:r>
          </a:p>
          <a:p>
            <a:r>
              <a:rPr lang="en-IN" sz="1800" dirty="0">
                <a:latin typeface="Britannic Bold" panose="020B0903060703020204" pitchFamily="34" charset="0"/>
              </a:rPr>
              <a:t>  iii) :-  </a:t>
            </a:r>
            <a:r>
              <a:rPr lang="en-IN" dirty="0">
                <a:solidFill>
                  <a:schemeClr val="accent2">
                    <a:lumMod val="75000"/>
                  </a:schemeClr>
                </a:solidFill>
                <a:latin typeface="Sitka Text" panose="02000505000000020004" pitchFamily="2" charset="0"/>
              </a:rPr>
              <a:t>Repeat Step ii) until x &lt; end.</a:t>
            </a:r>
          </a:p>
        </p:txBody>
      </p:sp>
    </p:spTree>
    <p:extLst>
      <p:ext uri="{BB962C8B-B14F-4D97-AF65-F5344CB8AC3E}">
        <p14:creationId xmlns:p14="http://schemas.microsoft.com/office/powerpoint/2010/main" val="2613867792"/>
      </p:ext>
    </p:extLst>
  </p:cSld>
  <p:clrMapOvr>
    <a:masterClrMapping/>
  </p:clrMapOvr>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Slice</Template>
  <TotalTime>462</TotalTime>
  <Words>2129</Words>
  <Application>Microsoft Office PowerPoint</Application>
  <PresentationFormat>Widescreen</PresentationFormat>
  <Paragraphs>168</Paragraphs>
  <Slides>18</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Britannic Bold</vt:lpstr>
      <vt:lpstr>Cambria Math</vt:lpstr>
      <vt:lpstr>Gill Sans MT</vt:lpstr>
      <vt:lpstr>inter-regular</vt:lpstr>
      <vt:lpstr>Sitka Text</vt:lpstr>
      <vt:lpstr>Trebuchet MS</vt:lpstr>
      <vt:lpstr>Trebuchet MS (Body)</vt:lpstr>
      <vt:lpstr>Wingdings 3</vt:lpstr>
      <vt:lpstr>Facet</vt:lpstr>
      <vt:lpstr>Gallery</vt:lpstr>
      <vt:lpstr>Computer Graphics and Multimedia  PROJECT: - ‘Visual representation of Car stopping due to friction’</vt:lpstr>
      <vt:lpstr>Project Insight</vt:lpstr>
      <vt:lpstr>Libraries Used: -</vt:lpstr>
      <vt:lpstr>User–Defined Methods: -</vt:lpstr>
      <vt:lpstr>User–Defined Methods: -</vt:lpstr>
      <vt:lpstr>DDA Line Drawing Algorithm</vt:lpstr>
      <vt:lpstr>Bresenham Line Drawing Algorithm</vt:lpstr>
      <vt:lpstr>Bresenham Line Drawing Algorithm</vt:lpstr>
      <vt:lpstr>Bresenham Line Drawing Algorithm</vt:lpstr>
      <vt:lpstr>Mid-Point Circle Drawing Algorithm</vt:lpstr>
      <vt:lpstr>Bresenham Circle Drawing Algorithm</vt:lpstr>
      <vt:lpstr>Description Of Driver Code Methods: -</vt:lpstr>
      <vt:lpstr>Description Of Driver Code Methods: -</vt:lpstr>
      <vt:lpstr>Ideology</vt:lpstr>
      <vt:lpstr>Calculations: -</vt:lpstr>
      <vt:lpstr>Calculations: -</vt:lpstr>
      <vt:lpstr>- :Visualization: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Multimedia  PROJECT: - ‘Visual representation of Car stopping due to friction’</dc:title>
  <dc:creator>Rishabh Gupta</dc:creator>
  <cp:lastModifiedBy>Rishabh Gupta</cp:lastModifiedBy>
  <cp:revision>47</cp:revision>
  <dcterms:created xsi:type="dcterms:W3CDTF">2021-12-07T10:58:55Z</dcterms:created>
  <dcterms:modified xsi:type="dcterms:W3CDTF">2021-12-20T09:03:50Z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9912564</vt:lpwstr>
  </property>
  <property fmtid="{D5CDD505-2E9C-101B-9397-08002B2CF9AE}" pid="3" name="NXPowerLiteSettings">
    <vt:lpwstr>F7000400038000</vt:lpwstr>
  </property>
  <property fmtid="{D5CDD505-2E9C-101B-9397-08002B2CF9AE}" pid="4" name="NXPowerLiteVersion">
    <vt:lpwstr>S9.1.2</vt:lpwstr>
  </property>
</Properties>
</file>